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74" r:id="rId5"/>
    <p:sldId id="281" r:id="rId6"/>
    <p:sldId id="282" r:id="rId7"/>
    <p:sldId id="279" r:id="rId8"/>
    <p:sldId id="290" r:id="rId9"/>
    <p:sldId id="291" r:id="rId10"/>
    <p:sldId id="292" r:id="rId11"/>
    <p:sldId id="293" r:id="rId12"/>
    <p:sldId id="300" r:id="rId13"/>
    <p:sldId id="294" r:id="rId14"/>
    <p:sldId id="295" r:id="rId15"/>
    <p:sldId id="296" r:id="rId16"/>
    <p:sldId id="301" r:id="rId17"/>
    <p:sldId id="280"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8"/>
    <a:srgbClr val="003087"/>
    <a:srgbClr val="1E5DF8"/>
    <a:srgbClr val="3F3F3F"/>
    <a:srgbClr val="FF6900"/>
    <a:srgbClr val="4F81BD"/>
    <a:srgbClr val="3A7DC6"/>
    <a:srgbClr val="348BCC"/>
    <a:srgbClr val="3B87C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09" autoAdjust="0"/>
    <p:restoredTop sz="95319" autoAdjust="0"/>
  </p:normalViewPr>
  <p:slideViewPr>
    <p:cSldViewPr snapToGrid="0">
      <p:cViewPr varScale="1">
        <p:scale>
          <a:sx n="59" d="100"/>
          <a:sy n="59" d="100"/>
        </p:scale>
        <p:origin x="1236" y="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1" d="100"/>
          <a:sy n="71" d="100"/>
        </p:scale>
        <p:origin x="322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EC470-467E-4DE6-A30D-A699492AC498}"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0CF73210-FBDF-4B02-882E-A410299B5D85}">
      <dgm:prSet custT="1"/>
      <dgm:spPr/>
      <dgm:t>
        <a:bodyPr/>
        <a:lstStyle/>
        <a:p>
          <a:pPr rtl="0"/>
          <a:r>
            <a:rPr lang="en-GB" sz="1700" dirty="0"/>
            <a:t>FLF programme originated in 2018 to catalyse new forms of research and innovation</a:t>
          </a:r>
        </a:p>
      </dgm:t>
    </dgm:pt>
    <dgm:pt modelId="{58F1134B-135C-450B-A675-0B6AD5FBEFB8}" type="parTrans" cxnId="{0842521A-8696-4A43-AB84-24D334D6BE9D}">
      <dgm:prSet/>
      <dgm:spPr/>
      <dgm:t>
        <a:bodyPr/>
        <a:lstStyle/>
        <a:p>
          <a:endParaRPr lang="en-US"/>
        </a:p>
      </dgm:t>
    </dgm:pt>
    <dgm:pt modelId="{E46661D9-4BC0-4510-8855-37C2C4C43CF3}" type="sibTrans" cxnId="{0842521A-8696-4A43-AB84-24D334D6BE9D}">
      <dgm:prSet/>
      <dgm:spPr/>
      <dgm:t>
        <a:bodyPr/>
        <a:lstStyle/>
        <a:p>
          <a:endParaRPr lang="en-US"/>
        </a:p>
      </dgm:t>
    </dgm:pt>
    <dgm:pt modelId="{2E19422A-18B3-45FD-A280-009A9CD401D5}">
      <dgm:prSet custT="1"/>
      <dgm:spPr/>
      <dgm:t>
        <a:bodyPr/>
        <a:lstStyle/>
        <a:p>
          <a:pPr rtl="0"/>
          <a:r>
            <a:rPr lang="en-GB" sz="1700" dirty="0"/>
            <a:t>Competitive grant process has resulted in just over 600 Fellows in R1-8, with R9 currently being recruited</a:t>
          </a:r>
        </a:p>
      </dgm:t>
    </dgm:pt>
    <dgm:pt modelId="{6FE89844-F6FB-44F8-9E51-FBBC26C9BB9C}" type="parTrans" cxnId="{CC22B0F1-8778-4C80-BF57-7FD78EA33BDF}">
      <dgm:prSet/>
      <dgm:spPr/>
      <dgm:t>
        <a:bodyPr/>
        <a:lstStyle/>
        <a:p>
          <a:endParaRPr lang="en-US"/>
        </a:p>
      </dgm:t>
    </dgm:pt>
    <dgm:pt modelId="{DE0EAC95-8C3C-4FC5-A915-FAC969F91F3B}" type="sibTrans" cxnId="{CC22B0F1-8778-4C80-BF57-7FD78EA33BDF}">
      <dgm:prSet/>
      <dgm:spPr/>
      <dgm:t>
        <a:bodyPr/>
        <a:lstStyle/>
        <a:p>
          <a:endParaRPr lang="en-US"/>
        </a:p>
      </dgm:t>
    </dgm:pt>
    <dgm:pt modelId="{46D66304-DA79-4B21-8CDA-871A5FB2A25B}">
      <dgm:prSet custT="1"/>
      <dgm:spPr/>
      <dgm:t>
        <a:bodyPr/>
        <a:lstStyle/>
        <a:p>
          <a:pPr rtl="0"/>
          <a:r>
            <a:rPr lang="en-GB" sz="1700" dirty="0"/>
            <a:t>Grants (usually between £1M and £1.5M) awarded to early career researchers and innovators</a:t>
          </a:r>
        </a:p>
      </dgm:t>
    </dgm:pt>
    <dgm:pt modelId="{79BA93F3-8D3F-4429-AD23-4A12F31D94B6}" type="parTrans" cxnId="{B2DA7B96-106E-4A16-A0E7-BD822BA0B72F}">
      <dgm:prSet/>
      <dgm:spPr/>
      <dgm:t>
        <a:bodyPr/>
        <a:lstStyle/>
        <a:p>
          <a:endParaRPr lang="en-US"/>
        </a:p>
      </dgm:t>
    </dgm:pt>
    <dgm:pt modelId="{B0E8F5C6-F318-4859-AEBE-C36BE736A59B}" type="sibTrans" cxnId="{B2DA7B96-106E-4A16-A0E7-BD822BA0B72F}">
      <dgm:prSet/>
      <dgm:spPr/>
      <dgm:t>
        <a:bodyPr/>
        <a:lstStyle/>
        <a:p>
          <a:endParaRPr lang="en-US"/>
        </a:p>
      </dgm:t>
    </dgm:pt>
    <dgm:pt modelId="{4518D092-362F-42B3-9C10-3095E50C8E8A}">
      <dgm:prSet custT="1"/>
      <dgm:spPr/>
      <dgm:t>
        <a:bodyPr/>
        <a:lstStyle/>
        <a:p>
          <a:pPr rtl="0"/>
          <a:r>
            <a:rPr lang="en-GB" sz="1700" dirty="0"/>
            <a:t>Strong indicator that UKRI is using this programme to model (and impact) research culture</a:t>
          </a:r>
        </a:p>
      </dgm:t>
    </dgm:pt>
    <dgm:pt modelId="{1CFCED2D-5F47-49F7-BA9C-7543FDD3FE43}" type="parTrans" cxnId="{941B377C-537D-42AE-8232-2028AAF963ED}">
      <dgm:prSet/>
      <dgm:spPr/>
      <dgm:t>
        <a:bodyPr/>
        <a:lstStyle/>
        <a:p>
          <a:endParaRPr lang="en-US"/>
        </a:p>
      </dgm:t>
    </dgm:pt>
    <dgm:pt modelId="{969709EF-6FC4-45A2-8BA5-187AC2F004FF}" type="sibTrans" cxnId="{941B377C-537D-42AE-8232-2028AAF963ED}">
      <dgm:prSet/>
      <dgm:spPr/>
      <dgm:t>
        <a:bodyPr/>
        <a:lstStyle/>
        <a:p>
          <a:endParaRPr lang="en-US"/>
        </a:p>
      </dgm:t>
    </dgm:pt>
    <dgm:pt modelId="{4D69118B-DBE4-4A27-867F-070B4B7E0D44}">
      <dgm:prSet custT="1"/>
      <dgm:spPr/>
      <dgm:t>
        <a:bodyPr/>
        <a:lstStyle/>
        <a:p>
          <a:pPr rtl="0"/>
          <a:r>
            <a:rPr lang="en-GB" sz="1700"/>
            <a:t>No or little teaching requirements, strict guidelines on other commitments</a:t>
          </a:r>
          <a:endParaRPr lang="en-GB" sz="1700" dirty="0"/>
        </a:p>
      </dgm:t>
    </dgm:pt>
    <dgm:pt modelId="{D07E2D0C-5FA3-4F40-AEFC-DFC1ED234273}" type="parTrans" cxnId="{E3366E4B-58C7-4C28-80FC-761A0A132C41}">
      <dgm:prSet/>
      <dgm:spPr/>
      <dgm:t>
        <a:bodyPr/>
        <a:lstStyle/>
        <a:p>
          <a:endParaRPr lang="en-US"/>
        </a:p>
      </dgm:t>
    </dgm:pt>
    <dgm:pt modelId="{AB78FE26-E619-49B9-91CE-63B967745E72}" type="sibTrans" cxnId="{E3366E4B-58C7-4C28-80FC-761A0A132C41}">
      <dgm:prSet/>
      <dgm:spPr/>
      <dgm:t>
        <a:bodyPr/>
        <a:lstStyle/>
        <a:p>
          <a:endParaRPr lang="en-US"/>
        </a:p>
      </dgm:t>
    </dgm:pt>
    <dgm:pt modelId="{DB90421C-D640-4999-88C8-7406827E9740}">
      <dgm:prSet custT="1"/>
      <dgm:spPr/>
      <dgm:t>
        <a:bodyPr/>
        <a:lstStyle/>
        <a:p>
          <a:pPr rtl="0"/>
          <a:r>
            <a:rPr lang="en-GB" sz="1700" dirty="0"/>
            <a:t>4 year grants + possible 3 year renewal </a:t>
          </a:r>
        </a:p>
      </dgm:t>
    </dgm:pt>
    <dgm:pt modelId="{EC381938-B813-44F9-9C47-31C55EEFD67A}" type="parTrans" cxnId="{6088E338-8372-407A-8020-864D47CEAD9A}">
      <dgm:prSet/>
      <dgm:spPr/>
      <dgm:t>
        <a:bodyPr/>
        <a:lstStyle/>
        <a:p>
          <a:endParaRPr lang="en-US"/>
        </a:p>
      </dgm:t>
    </dgm:pt>
    <dgm:pt modelId="{B75941A6-EF0B-4CF7-B1DE-61BE7E4C0F8B}" type="sibTrans" cxnId="{6088E338-8372-407A-8020-864D47CEAD9A}">
      <dgm:prSet/>
      <dgm:spPr/>
      <dgm:t>
        <a:bodyPr/>
        <a:lstStyle/>
        <a:p>
          <a:endParaRPr lang="en-US"/>
        </a:p>
      </dgm:t>
    </dgm:pt>
    <dgm:pt modelId="{BFDBD969-BAA5-45BF-8AEE-2FC7866DE1D5}" type="pres">
      <dgm:prSet presAssocID="{59DEC470-467E-4DE6-A30D-A699492AC498}" presName="linear" presStyleCnt="0">
        <dgm:presLayoutVars>
          <dgm:animLvl val="lvl"/>
          <dgm:resizeHandles val="exact"/>
        </dgm:presLayoutVars>
      </dgm:prSet>
      <dgm:spPr/>
    </dgm:pt>
    <dgm:pt modelId="{1327452E-ABA3-4669-A863-EBF315B9A9C6}" type="pres">
      <dgm:prSet presAssocID="{0CF73210-FBDF-4B02-882E-A410299B5D85}" presName="parentText" presStyleLbl="node1" presStyleIdx="0" presStyleCnt="6">
        <dgm:presLayoutVars>
          <dgm:chMax val="0"/>
          <dgm:bulletEnabled val="1"/>
        </dgm:presLayoutVars>
      </dgm:prSet>
      <dgm:spPr/>
    </dgm:pt>
    <dgm:pt modelId="{6D9CCA30-77C1-4190-9116-DA801E176428}" type="pres">
      <dgm:prSet presAssocID="{E46661D9-4BC0-4510-8855-37C2C4C43CF3}" presName="spacer" presStyleCnt="0"/>
      <dgm:spPr/>
    </dgm:pt>
    <dgm:pt modelId="{BE420D55-314B-4EF5-926D-22F80FF9CA1F}" type="pres">
      <dgm:prSet presAssocID="{2E19422A-18B3-45FD-A280-009A9CD401D5}" presName="parentText" presStyleLbl="node1" presStyleIdx="1" presStyleCnt="6">
        <dgm:presLayoutVars>
          <dgm:chMax val="0"/>
          <dgm:bulletEnabled val="1"/>
        </dgm:presLayoutVars>
      </dgm:prSet>
      <dgm:spPr/>
    </dgm:pt>
    <dgm:pt modelId="{57D59796-9040-40D2-89FD-4B2218627938}" type="pres">
      <dgm:prSet presAssocID="{DE0EAC95-8C3C-4FC5-A915-FAC969F91F3B}" presName="spacer" presStyleCnt="0"/>
      <dgm:spPr/>
    </dgm:pt>
    <dgm:pt modelId="{B3849535-4F19-4A5B-9585-A8C8E0601A83}" type="pres">
      <dgm:prSet presAssocID="{46D66304-DA79-4B21-8CDA-871A5FB2A25B}" presName="parentText" presStyleLbl="node1" presStyleIdx="2" presStyleCnt="6">
        <dgm:presLayoutVars>
          <dgm:chMax val="0"/>
          <dgm:bulletEnabled val="1"/>
        </dgm:presLayoutVars>
      </dgm:prSet>
      <dgm:spPr/>
    </dgm:pt>
    <dgm:pt modelId="{402354FA-FDDC-4B08-BB2C-B4FBB41D3E6E}" type="pres">
      <dgm:prSet presAssocID="{B0E8F5C6-F318-4859-AEBE-C36BE736A59B}" presName="spacer" presStyleCnt="0"/>
      <dgm:spPr/>
    </dgm:pt>
    <dgm:pt modelId="{8BA9E485-E43E-4EF5-95CA-E606C08E155E}" type="pres">
      <dgm:prSet presAssocID="{DB90421C-D640-4999-88C8-7406827E9740}" presName="parentText" presStyleLbl="node1" presStyleIdx="3" presStyleCnt="6">
        <dgm:presLayoutVars>
          <dgm:chMax val="0"/>
          <dgm:bulletEnabled val="1"/>
        </dgm:presLayoutVars>
      </dgm:prSet>
      <dgm:spPr/>
    </dgm:pt>
    <dgm:pt modelId="{D492C049-9955-4C96-9192-57CCD4B9E53B}" type="pres">
      <dgm:prSet presAssocID="{B75941A6-EF0B-4CF7-B1DE-61BE7E4C0F8B}" presName="spacer" presStyleCnt="0"/>
      <dgm:spPr/>
    </dgm:pt>
    <dgm:pt modelId="{4AB29737-CF1D-4076-9EB1-573B0ACC8C6F}" type="pres">
      <dgm:prSet presAssocID="{4D69118B-DBE4-4A27-867F-070B4B7E0D44}" presName="parentText" presStyleLbl="node1" presStyleIdx="4" presStyleCnt="6">
        <dgm:presLayoutVars>
          <dgm:chMax val="0"/>
          <dgm:bulletEnabled val="1"/>
        </dgm:presLayoutVars>
      </dgm:prSet>
      <dgm:spPr/>
    </dgm:pt>
    <dgm:pt modelId="{3BB7C3E2-BF94-4D65-8D0E-AABA2D2665BB}" type="pres">
      <dgm:prSet presAssocID="{AB78FE26-E619-49B9-91CE-63B967745E72}" presName="spacer" presStyleCnt="0"/>
      <dgm:spPr/>
    </dgm:pt>
    <dgm:pt modelId="{4D725EB2-FBCA-4342-8527-BC4994E2FB0E}" type="pres">
      <dgm:prSet presAssocID="{4518D092-362F-42B3-9C10-3095E50C8E8A}" presName="parentText" presStyleLbl="node1" presStyleIdx="5" presStyleCnt="6">
        <dgm:presLayoutVars>
          <dgm:chMax val="0"/>
          <dgm:bulletEnabled val="1"/>
        </dgm:presLayoutVars>
      </dgm:prSet>
      <dgm:spPr/>
    </dgm:pt>
  </dgm:ptLst>
  <dgm:cxnLst>
    <dgm:cxn modelId="{0842521A-8696-4A43-AB84-24D334D6BE9D}" srcId="{59DEC470-467E-4DE6-A30D-A699492AC498}" destId="{0CF73210-FBDF-4B02-882E-A410299B5D85}" srcOrd="0" destOrd="0" parTransId="{58F1134B-135C-450B-A675-0B6AD5FBEFB8}" sibTransId="{E46661D9-4BC0-4510-8855-37C2C4C43CF3}"/>
    <dgm:cxn modelId="{5432E52E-7C1B-47EC-A375-1C0449D2E877}" type="presOf" srcId="{DB90421C-D640-4999-88C8-7406827E9740}" destId="{8BA9E485-E43E-4EF5-95CA-E606C08E155E}" srcOrd="0" destOrd="0" presId="urn:microsoft.com/office/officeart/2005/8/layout/vList2"/>
    <dgm:cxn modelId="{6088E338-8372-407A-8020-864D47CEAD9A}" srcId="{59DEC470-467E-4DE6-A30D-A699492AC498}" destId="{DB90421C-D640-4999-88C8-7406827E9740}" srcOrd="3" destOrd="0" parTransId="{EC381938-B813-44F9-9C47-31C55EEFD67A}" sibTransId="{B75941A6-EF0B-4CF7-B1DE-61BE7E4C0F8B}"/>
    <dgm:cxn modelId="{4786C940-958B-4A5F-84E6-05A28BAE2B51}" type="presOf" srcId="{2E19422A-18B3-45FD-A280-009A9CD401D5}" destId="{BE420D55-314B-4EF5-926D-22F80FF9CA1F}" srcOrd="0" destOrd="0" presId="urn:microsoft.com/office/officeart/2005/8/layout/vList2"/>
    <dgm:cxn modelId="{D292BF49-E6E3-42C0-8515-8EAB4F54F40F}" type="presOf" srcId="{0CF73210-FBDF-4B02-882E-A410299B5D85}" destId="{1327452E-ABA3-4669-A863-EBF315B9A9C6}" srcOrd="0" destOrd="0" presId="urn:microsoft.com/office/officeart/2005/8/layout/vList2"/>
    <dgm:cxn modelId="{E3366E4B-58C7-4C28-80FC-761A0A132C41}" srcId="{59DEC470-467E-4DE6-A30D-A699492AC498}" destId="{4D69118B-DBE4-4A27-867F-070B4B7E0D44}" srcOrd="4" destOrd="0" parTransId="{D07E2D0C-5FA3-4F40-AEFC-DFC1ED234273}" sibTransId="{AB78FE26-E619-49B9-91CE-63B967745E72}"/>
    <dgm:cxn modelId="{C49C9770-6FFF-437F-96D8-6C9E52CE1310}" type="presOf" srcId="{4D69118B-DBE4-4A27-867F-070B4B7E0D44}" destId="{4AB29737-CF1D-4076-9EB1-573B0ACC8C6F}" srcOrd="0" destOrd="0" presId="urn:microsoft.com/office/officeart/2005/8/layout/vList2"/>
    <dgm:cxn modelId="{941B377C-537D-42AE-8232-2028AAF963ED}" srcId="{59DEC470-467E-4DE6-A30D-A699492AC498}" destId="{4518D092-362F-42B3-9C10-3095E50C8E8A}" srcOrd="5" destOrd="0" parTransId="{1CFCED2D-5F47-49F7-BA9C-7543FDD3FE43}" sibTransId="{969709EF-6FC4-45A2-8BA5-187AC2F004FF}"/>
    <dgm:cxn modelId="{26891F82-1DF1-4ECD-B111-96A85FB5B710}" type="presOf" srcId="{4518D092-362F-42B3-9C10-3095E50C8E8A}" destId="{4D725EB2-FBCA-4342-8527-BC4994E2FB0E}" srcOrd="0" destOrd="0" presId="urn:microsoft.com/office/officeart/2005/8/layout/vList2"/>
    <dgm:cxn modelId="{7D548F95-7814-4F59-A814-D6718ECD8441}" type="presOf" srcId="{46D66304-DA79-4B21-8CDA-871A5FB2A25B}" destId="{B3849535-4F19-4A5B-9585-A8C8E0601A83}" srcOrd="0" destOrd="0" presId="urn:microsoft.com/office/officeart/2005/8/layout/vList2"/>
    <dgm:cxn modelId="{B2DA7B96-106E-4A16-A0E7-BD822BA0B72F}" srcId="{59DEC470-467E-4DE6-A30D-A699492AC498}" destId="{46D66304-DA79-4B21-8CDA-871A5FB2A25B}" srcOrd="2" destOrd="0" parTransId="{79BA93F3-8D3F-4429-AD23-4A12F31D94B6}" sibTransId="{B0E8F5C6-F318-4859-AEBE-C36BE736A59B}"/>
    <dgm:cxn modelId="{8B1B93D9-A4B0-4180-98CB-D10191903A53}" type="presOf" srcId="{59DEC470-467E-4DE6-A30D-A699492AC498}" destId="{BFDBD969-BAA5-45BF-8AEE-2FC7866DE1D5}" srcOrd="0" destOrd="0" presId="urn:microsoft.com/office/officeart/2005/8/layout/vList2"/>
    <dgm:cxn modelId="{CC22B0F1-8778-4C80-BF57-7FD78EA33BDF}" srcId="{59DEC470-467E-4DE6-A30D-A699492AC498}" destId="{2E19422A-18B3-45FD-A280-009A9CD401D5}" srcOrd="1" destOrd="0" parTransId="{6FE89844-F6FB-44F8-9E51-FBBC26C9BB9C}" sibTransId="{DE0EAC95-8C3C-4FC5-A915-FAC969F91F3B}"/>
    <dgm:cxn modelId="{AA793F5A-AA9A-4682-ACAE-80DF084B73F7}" type="presParOf" srcId="{BFDBD969-BAA5-45BF-8AEE-2FC7866DE1D5}" destId="{1327452E-ABA3-4669-A863-EBF315B9A9C6}" srcOrd="0" destOrd="0" presId="urn:microsoft.com/office/officeart/2005/8/layout/vList2"/>
    <dgm:cxn modelId="{C917A885-A255-40E3-BEF2-91DEA0CEF824}" type="presParOf" srcId="{BFDBD969-BAA5-45BF-8AEE-2FC7866DE1D5}" destId="{6D9CCA30-77C1-4190-9116-DA801E176428}" srcOrd="1" destOrd="0" presId="urn:microsoft.com/office/officeart/2005/8/layout/vList2"/>
    <dgm:cxn modelId="{70426D17-4D02-477C-9084-120BB1EB56A5}" type="presParOf" srcId="{BFDBD969-BAA5-45BF-8AEE-2FC7866DE1D5}" destId="{BE420D55-314B-4EF5-926D-22F80FF9CA1F}" srcOrd="2" destOrd="0" presId="urn:microsoft.com/office/officeart/2005/8/layout/vList2"/>
    <dgm:cxn modelId="{D4C3126A-4811-460D-ACFF-ED0AB2739E79}" type="presParOf" srcId="{BFDBD969-BAA5-45BF-8AEE-2FC7866DE1D5}" destId="{57D59796-9040-40D2-89FD-4B2218627938}" srcOrd="3" destOrd="0" presId="urn:microsoft.com/office/officeart/2005/8/layout/vList2"/>
    <dgm:cxn modelId="{4FB5A00C-E2A6-467B-B3B1-234F8C334EB9}" type="presParOf" srcId="{BFDBD969-BAA5-45BF-8AEE-2FC7866DE1D5}" destId="{B3849535-4F19-4A5B-9585-A8C8E0601A83}" srcOrd="4" destOrd="0" presId="urn:microsoft.com/office/officeart/2005/8/layout/vList2"/>
    <dgm:cxn modelId="{A73D32E9-38AC-4353-B8BD-2767683D38F6}" type="presParOf" srcId="{BFDBD969-BAA5-45BF-8AEE-2FC7866DE1D5}" destId="{402354FA-FDDC-4B08-BB2C-B4FBB41D3E6E}" srcOrd="5" destOrd="0" presId="urn:microsoft.com/office/officeart/2005/8/layout/vList2"/>
    <dgm:cxn modelId="{44EC6304-B2C1-43B6-9D0E-3129942845CB}" type="presParOf" srcId="{BFDBD969-BAA5-45BF-8AEE-2FC7866DE1D5}" destId="{8BA9E485-E43E-4EF5-95CA-E606C08E155E}" srcOrd="6" destOrd="0" presId="urn:microsoft.com/office/officeart/2005/8/layout/vList2"/>
    <dgm:cxn modelId="{4755FEB5-3C8E-4797-864C-3212041AF423}" type="presParOf" srcId="{BFDBD969-BAA5-45BF-8AEE-2FC7866DE1D5}" destId="{D492C049-9955-4C96-9192-57CCD4B9E53B}" srcOrd="7" destOrd="0" presId="urn:microsoft.com/office/officeart/2005/8/layout/vList2"/>
    <dgm:cxn modelId="{CE3EAD0D-99EF-4A04-A8A5-9A894738EF8C}" type="presParOf" srcId="{BFDBD969-BAA5-45BF-8AEE-2FC7866DE1D5}" destId="{4AB29737-CF1D-4076-9EB1-573B0ACC8C6F}" srcOrd="8" destOrd="0" presId="urn:microsoft.com/office/officeart/2005/8/layout/vList2"/>
    <dgm:cxn modelId="{7FA2EC30-A415-403D-9A7B-2D4DC60D5BCB}" type="presParOf" srcId="{BFDBD969-BAA5-45BF-8AEE-2FC7866DE1D5}" destId="{3BB7C3E2-BF94-4D65-8D0E-AABA2D2665BB}" srcOrd="9" destOrd="0" presId="urn:microsoft.com/office/officeart/2005/8/layout/vList2"/>
    <dgm:cxn modelId="{66D06547-B50F-4B9B-AF1B-8ACB12E69CC6}" type="presParOf" srcId="{BFDBD969-BAA5-45BF-8AEE-2FC7866DE1D5}" destId="{4D725EB2-FBCA-4342-8527-BC4994E2FB0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FADFD00-B6A5-4BBE-9A02-932F6FBEAE8E}"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C82D7B98-112A-4F47-A4C0-97DB332D9EBA}">
      <dgm:prSet/>
      <dgm:spPr/>
      <dgm:t>
        <a:bodyPr/>
        <a:lstStyle/>
        <a:p>
          <a:pPr rtl="0"/>
          <a:r>
            <a:rPr lang="en-GB" dirty="0"/>
            <a:t>UKRI-funded, UK-wide programme providing leadership development opportunities to FLFs </a:t>
          </a:r>
          <a:br>
            <a:rPr lang="en-GB" dirty="0"/>
          </a:br>
          <a:endParaRPr lang="en-GB" dirty="0"/>
        </a:p>
      </dgm:t>
    </dgm:pt>
    <dgm:pt modelId="{ABB8F323-DC1F-498D-8E66-83517B9CD90C}" type="parTrans" cxnId="{D38666C5-35E1-4BB9-879A-CA634AC1D366}">
      <dgm:prSet/>
      <dgm:spPr/>
      <dgm:t>
        <a:bodyPr/>
        <a:lstStyle/>
        <a:p>
          <a:endParaRPr lang="en-US"/>
        </a:p>
      </dgm:t>
    </dgm:pt>
    <dgm:pt modelId="{F45CE439-6B27-4375-A6C6-E5315C52DE5B}" type="sibTrans" cxnId="{D38666C5-35E1-4BB9-879A-CA634AC1D366}">
      <dgm:prSet/>
      <dgm:spPr/>
      <dgm:t>
        <a:bodyPr/>
        <a:lstStyle/>
        <a:p>
          <a:endParaRPr lang="en-US"/>
        </a:p>
      </dgm:t>
    </dgm:pt>
    <dgm:pt modelId="{22EADEA0-8915-46C4-8DFC-FF3D3DC7C90B}">
      <dgm:prSet/>
      <dgm:spPr/>
      <dgm:t>
        <a:bodyPr/>
        <a:lstStyle/>
        <a:p>
          <a:pPr rtl="0"/>
          <a:r>
            <a:rPr lang="en-GB"/>
            <a:t>Our core team is made up of 8 Industrial and HEI partners, with additional external partnerships</a:t>
          </a:r>
          <a:br>
            <a:rPr lang="en-GB"/>
          </a:br>
          <a:endParaRPr lang="en-GB"/>
        </a:p>
      </dgm:t>
    </dgm:pt>
    <dgm:pt modelId="{A25A804F-0011-428B-B12D-13DFEB061E82}" type="parTrans" cxnId="{86AEB657-D735-4DD6-B1AF-C9F38D1A19B7}">
      <dgm:prSet/>
      <dgm:spPr/>
      <dgm:t>
        <a:bodyPr/>
        <a:lstStyle/>
        <a:p>
          <a:endParaRPr lang="en-US"/>
        </a:p>
      </dgm:t>
    </dgm:pt>
    <dgm:pt modelId="{69813AF1-CE79-4C98-A5C4-427779166D67}" type="sibTrans" cxnId="{86AEB657-D735-4DD6-B1AF-C9F38D1A19B7}">
      <dgm:prSet/>
      <dgm:spPr/>
      <dgm:t>
        <a:bodyPr/>
        <a:lstStyle/>
        <a:p>
          <a:endParaRPr lang="en-US"/>
        </a:p>
      </dgm:t>
    </dgm:pt>
    <dgm:pt modelId="{9E33544D-2E9C-4525-9461-B654340FA320}">
      <dgm:prSet/>
      <dgm:spPr/>
      <dgm:t>
        <a:bodyPr/>
        <a:lstStyle/>
        <a:p>
          <a:pPr rtl="0"/>
          <a:r>
            <a:rPr lang="en-GB" dirty="0"/>
            <a:t>Current operating budget is ~£8M running until Jan 2029</a:t>
          </a:r>
          <a:br>
            <a:rPr lang="en-GB" dirty="0"/>
          </a:br>
          <a:endParaRPr lang="en-GB" dirty="0"/>
        </a:p>
      </dgm:t>
    </dgm:pt>
    <dgm:pt modelId="{9D99BE0D-7AB2-48BB-BF74-340EE0C35924}" type="parTrans" cxnId="{59B48334-5220-4568-8FA3-1D87D518BDD8}">
      <dgm:prSet/>
      <dgm:spPr/>
      <dgm:t>
        <a:bodyPr/>
        <a:lstStyle/>
        <a:p>
          <a:endParaRPr lang="en-US"/>
        </a:p>
      </dgm:t>
    </dgm:pt>
    <dgm:pt modelId="{39F86AC2-C542-4A4A-8412-737C3F6CA9AA}" type="sibTrans" cxnId="{59B48334-5220-4568-8FA3-1D87D518BDD8}">
      <dgm:prSet/>
      <dgm:spPr/>
      <dgm:t>
        <a:bodyPr/>
        <a:lstStyle/>
        <a:p>
          <a:endParaRPr lang="en-US"/>
        </a:p>
      </dgm:t>
    </dgm:pt>
    <dgm:pt modelId="{22F25BBF-E9EF-4EEE-B180-94F6513D705E}">
      <dgm:prSet/>
      <dgm:spPr/>
      <dgm:t>
        <a:bodyPr/>
        <a:lstStyle/>
        <a:p>
          <a:pPr rtl="0"/>
          <a:r>
            <a:rPr lang="en-GB"/>
            <a:t>Bespoke programme designed specifically for FLFs – nothing is ‘off the shelf’ </a:t>
          </a:r>
          <a:br>
            <a:rPr lang="en-GB"/>
          </a:br>
          <a:endParaRPr lang="en-GB"/>
        </a:p>
      </dgm:t>
    </dgm:pt>
    <dgm:pt modelId="{EBA2E1B3-65B1-49F6-ACA1-DCBD9F849CE6}" type="parTrans" cxnId="{B0C712EC-4C40-442D-B760-4EC5B8BFF8DF}">
      <dgm:prSet/>
      <dgm:spPr/>
      <dgm:t>
        <a:bodyPr/>
        <a:lstStyle/>
        <a:p>
          <a:endParaRPr lang="en-US"/>
        </a:p>
      </dgm:t>
    </dgm:pt>
    <dgm:pt modelId="{D2344AF6-D967-4D1E-B7F0-8A805D42D54C}" type="sibTrans" cxnId="{B0C712EC-4C40-442D-B760-4EC5B8BFF8DF}">
      <dgm:prSet/>
      <dgm:spPr/>
      <dgm:t>
        <a:bodyPr/>
        <a:lstStyle/>
        <a:p>
          <a:endParaRPr lang="en-US"/>
        </a:p>
      </dgm:t>
    </dgm:pt>
    <dgm:pt modelId="{634462BE-E34C-457E-A066-4B77B33E6F44}">
      <dgm:prSet/>
      <dgm:spPr/>
      <dgm:t>
        <a:bodyPr/>
        <a:lstStyle/>
        <a:p>
          <a:pPr rtl="0"/>
          <a:r>
            <a:rPr lang="en-GB"/>
            <a:t>Responsive programming overlays our annual calendar of events </a:t>
          </a:r>
        </a:p>
      </dgm:t>
    </dgm:pt>
    <dgm:pt modelId="{EAACD7F6-46ED-403A-B434-1DCE63F57BD8}" type="parTrans" cxnId="{2AC55A72-B285-4A6D-B8A0-D55B15F8CB37}">
      <dgm:prSet/>
      <dgm:spPr/>
      <dgm:t>
        <a:bodyPr/>
        <a:lstStyle/>
        <a:p>
          <a:endParaRPr lang="en-US"/>
        </a:p>
      </dgm:t>
    </dgm:pt>
    <dgm:pt modelId="{EF1FF3CC-9E65-4558-956A-78BA7FFE18B0}" type="sibTrans" cxnId="{2AC55A72-B285-4A6D-B8A0-D55B15F8CB37}">
      <dgm:prSet/>
      <dgm:spPr/>
      <dgm:t>
        <a:bodyPr/>
        <a:lstStyle/>
        <a:p>
          <a:endParaRPr lang="en-US"/>
        </a:p>
      </dgm:t>
    </dgm:pt>
    <dgm:pt modelId="{6FDE2D6A-2418-490E-898D-AC46BD004BFF}" type="pres">
      <dgm:prSet presAssocID="{7FADFD00-B6A5-4BBE-9A02-932F6FBEAE8E}" presName="linear" presStyleCnt="0">
        <dgm:presLayoutVars>
          <dgm:animLvl val="lvl"/>
          <dgm:resizeHandles val="exact"/>
        </dgm:presLayoutVars>
      </dgm:prSet>
      <dgm:spPr/>
    </dgm:pt>
    <dgm:pt modelId="{E09F4429-3932-4AC5-865E-1A113BF9BEE0}" type="pres">
      <dgm:prSet presAssocID="{C82D7B98-112A-4F47-A4C0-97DB332D9EBA}" presName="parentText" presStyleLbl="node1" presStyleIdx="0" presStyleCnt="5">
        <dgm:presLayoutVars>
          <dgm:chMax val="0"/>
          <dgm:bulletEnabled val="1"/>
        </dgm:presLayoutVars>
      </dgm:prSet>
      <dgm:spPr/>
    </dgm:pt>
    <dgm:pt modelId="{B0A4C1E8-27BD-4989-A3FA-8AC4C5040D6C}" type="pres">
      <dgm:prSet presAssocID="{F45CE439-6B27-4375-A6C6-E5315C52DE5B}" presName="spacer" presStyleCnt="0"/>
      <dgm:spPr/>
    </dgm:pt>
    <dgm:pt modelId="{6EA5608C-C84E-47A0-89B5-3245C9D51230}" type="pres">
      <dgm:prSet presAssocID="{22EADEA0-8915-46C4-8DFC-FF3D3DC7C90B}" presName="parentText" presStyleLbl="node1" presStyleIdx="1" presStyleCnt="5">
        <dgm:presLayoutVars>
          <dgm:chMax val="0"/>
          <dgm:bulletEnabled val="1"/>
        </dgm:presLayoutVars>
      </dgm:prSet>
      <dgm:spPr/>
    </dgm:pt>
    <dgm:pt modelId="{3EC75D31-7BB7-4D37-8E30-BA3346FE6EF4}" type="pres">
      <dgm:prSet presAssocID="{69813AF1-CE79-4C98-A5C4-427779166D67}" presName="spacer" presStyleCnt="0"/>
      <dgm:spPr/>
    </dgm:pt>
    <dgm:pt modelId="{74614550-5E9C-458D-BE13-F5CBC10FC40B}" type="pres">
      <dgm:prSet presAssocID="{9E33544D-2E9C-4525-9461-B654340FA320}" presName="parentText" presStyleLbl="node1" presStyleIdx="2" presStyleCnt="5">
        <dgm:presLayoutVars>
          <dgm:chMax val="0"/>
          <dgm:bulletEnabled val="1"/>
        </dgm:presLayoutVars>
      </dgm:prSet>
      <dgm:spPr/>
    </dgm:pt>
    <dgm:pt modelId="{9A67C8B5-B872-44B1-88A1-13004825F726}" type="pres">
      <dgm:prSet presAssocID="{39F86AC2-C542-4A4A-8412-737C3F6CA9AA}" presName="spacer" presStyleCnt="0"/>
      <dgm:spPr/>
    </dgm:pt>
    <dgm:pt modelId="{1BDC4FFB-6E13-40D4-AB5B-C8B1481B452D}" type="pres">
      <dgm:prSet presAssocID="{22F25BBF-E9EF-4EEE-B180-94F6513D705E}" presName="parentText" presStyleLbl="node1" presStyleIdx="3" presStyleCnt="5">
        <dgm:presLayoutVars>
          <dgm:chMax val="0"/>
          <dgm:bulletEnabled val="1"/>
        </dgm:presLayoutVars>
      </dgm:prSet>
      <dgm:spPr/>
    </dgm:pt>
    <dgm:pt modelId="{E48809ED-CE09-4568-BA22-BD7BBDE65363}" type="pres">
      <dgm:prSet presAssocID="{D2344AF6-D967-4D1E-B7F0-8A805D42D54C}" presName="spacer" presStyleCnt="0"/>
      <dgm:spPr/>
    </dgm:pt>
    <dgm:pt modelId="{22038DDB-353C-4750-A473-25D85DDDFE7A}" type="pres">
      <dgm:prSet presAssocID="{634462BE-E34C-457E-A066-4B77B33E6F44}" presName="parentText" presStyleLbl="node1" presStyleIdx="4" presStyleCnt="5">
        <dgm:presLayoutVars>
          <dgm:chMax val="0"/>
          <dgm:bulletEnabled val="1"/>
        </dgm:presLayoutVars>
      </dgm:prSet>
      <dgm:spPr/>
    </dgm:pt>
  </dgm:ptLst>
  <dgm:cxnLst>
    <dgm:cxn modelId="{59B48334-5220-4568-8FA3-1D87D518BDD8}" srcId="{7FADFD00-B6A5-4BBE-9A02-932F6FBEAE8E}" destId="{9E33544D-2E9C-4525-9461-B654340FA320}" srcOrd="2" destOrd="0" parTransId="{9D99BE0D-7AB2-48BB-BF74-340EE0C35924}" sibTransId="{39F86AC2-C542-4A4A-8412-737C3F6CA9AA}"/>
    <dgm:cxn modelId="{6E94A437-3B7D-4619-B4DC-43ABC872AD6E}" type="presOf" srcId="{C82D7B98-112A-4F47-A4C0-97DB332D9EBA}" destId="{E09F4429-3932-4AC5-865E-1A113BF9BEE0}" srcOrd="0" destOrd="0" presId="urn:microsoft.com/office/officeart/2005/8/layout/vList2"/>
    <dgm:cxn modelId="{2AC55A72-B285-4A6D-B8A0-D55B15F8CB37}" srcId="{7FADFD00-B6A5-4BBE-9A02-932F6FBEAE8E}" destId="{634462BE-E34C-457E-A066-4B77B33E6F44}" srcOrd="4" destOrd="0" parTransId="{EAACD7F6-46ED-403A-B434-1DCE63F57BD8}" sibTransId="{EF1FF3CC-9E65-4558-956A-78BA7FFE18B0}"/>
    <dgm:cxn modelId="{86AEB657-D735-4DD6-B1AF-C9F38D1A19B7}" srcId="{7FADFD00-B6A5-4BBE-9A02-932F6FBEAE8E}" destId="{22EADEA0-8915-46C4-8DFC-FF3D3DC7C90B}" srcOrd="1" destOrd="0" parTransId="{A25A804F-0011-428B-B12D-13DFEB061E82}" sibTransId="{69813AF1-CE79-4C98-A5C4-427779166D67}"/>
    <dgm:cxn modelId="{1BF72783-2513-4451-8647-84A204A08184}" type="presOf" srcId="{9E33544D-2E9C-4525-9461-B654340FA320}" destId="{74614550-5E9C-458D-BE13-F5CBC10FC40B}" srcOrd="0" destOrd="0" presId="urn:microsoft.com/office/officeart/2005/8/layout/vList2"/>
    <dgm:cxn modelId="{31380F96-A14D-4BA2-A857-F109E9F6390E}" type="presOf" srcId="{22EADEA0-8915-46C4-8DFC-FF3D3DC7C90B}" destId="{6EA5608C-C84E-47A0-89B5-3245C9D51230}" srcOrd="0" destOrd="0" presId="urn:microsoft.com/office/officeart/2005/8/layout/vList2"/>
    <dgm:cxn modelId="{D38666C5-35E1-4BB9-879A-CA634AC1D366}" srcId="{7FADFD00-B6A5-4BBE-9A02-932F6FBEAE8E}" destId="{C82D7B98-112A-4F47-A4C0-97DB332D9EBA}" srcOrd="0" destOrd="0" parTransId="{ABB8F323-DC1F-498D-8E66-83517B9CD90C}" sibTransId="{F45CE439-6B27-4375-A6C6-E5315C52DE5B}"/>
    <dgm:cxn modelId="{075E58D7-C1DB-46BA-B9E5-24505FBB5E6B}" type="presOf" srcId="{7FADFD00-B6A5-4BBE-9A02-932F6FBEAE8E}" destId="{6FDE2D6A-2418-490E-898D-AC46BD004BFF}" srcOrd="0" destOrd="0" presId="urn:microsoft.com/office/officeart/2005/8/layout/vList2"/>
    <dgm:cxn modelId="{7869B3DB-1D2A-4318-AB62-20E669980EC6}" type="presOf" srcId="{634462BE-E34C-457E-A066-4B77B33E6F44}" destId="{22038DDB-353C-4750-A473-25D85DDDFE7A}" srcOrd="0" destOrd="0" presId="urn:microsoft.com/office/officeart/2005/8/layout/vList2"/>
    <dgm:cxn modelId="{9DA654EB-A822-49FD-BE09-CC8CFC9D7BA0}" type="presOf" srcId="{22F25BBF-E9EF-4EEE-B180-94F6513D705E}" destId="{1BDC4FFB-6E13-40D4-AB5B-C8B1481B452D}" srcOrd="0" destOrd="0" presId="urn:microsoft.com/office/officeart/2005/8/layout/vList2"/>
    <dgm:cxn modelId="{B0C712EC-4C40-442D-B760-4EC5B8BFF8DF}" srcId="{7FADFD00-B6A5-4BBE-9A02-932F6FBEAE8E}" destId="{22F25BBF-E9EF-4EEE-B180-94F6513D705E}" srcOrd="3" destOrd="0" parTransId="{EBA2E1B3-65B1-49F6-ACA1-DCBD9F849CE6}" sibTransId="{D2344AF6-D967-4D1E-B7F0-8A805D42D54C}"/>
    <dgm:cxn modelId="{B76A523D-402D-4043-BC0E-B83ADE9B2DCC}" type="presParOf" srcId="{6FDE2D6A-2418-490E-898D-AC46BD004BFF}" destId="{E09F4429-3932-4AC5-865E-1A113BF9BEE0}" srcOrd="0" destOrd="0" presId="urn:microsoft.com/office/officeart/2005/8/layout/vList2"/>
    <dgm:cxn modelId="{72D3E527-AB26-4614-815C-28AA164735EF}" type="presParOf" srcId="{6FDE2D6A-2418-490E-898D-AC46BD004BFF}" destId="{B0A4C1E8-27BD-4989-A3FA-8AC4C5040D6C}" srcOrd="1" destOrd="0" presId="urn:microsoft.com/office/officeart/2005/8/layout/vList2"/>
    <dgm:cxn modelId="{3F5350E0-F9D6-4975-90EB-9733EE159864}" type="presParOf" srcId="{6FDE2D6A-2418-490E-898D-AC46BD004BFF}" destId="{6EA5608C-C84E-47A0-89B5-3245C9D51230}" srcOrd="2" destOrd="0" presId="urn:microsoft.com/office/officeart/2005/8/layout/vList2"/>
    <dgm:cxn modelId="{A1983D98-452F-41D8-BD2C-CD4DDA8E1646}" type="presParOf" srcId="{6FDE2D6A-2418-490E-898D-AC46BD004BFF}" destId="{3EC75D31-7BB7-4D37-8E30-BA3346FE6EF4}" srcOrd="3" destOrd="0" presId="urn:microsoft.com/office/officeart/2005/8/layout/vList2"/>
    <dgm:cxn modelId="{5DCD1CCD-2ECB-4091-BF99-80B058B0F661}" type="presParOf" srcId="{6FDE2D6A-2418-490E-898D-AC46BD004BFF}" destId="{74614550-5E9C-458D-BE13-F5CBC10FC40B}" srcOrd="4" destOrd="0" presId="urn:microsoft.com/office/officeart/2005/8/layout/vList2"/>
    <dgm:cxn modelId="{29D66895-8FA7-45DE-A503-AFA5B4C9FEDB}" type="presParOf" srcId="{6FDE2D6A-2418-490E-898D-AC46BD004BFF}" destId="{9A67C8B5-B872-44B1-88A1-13004825F726}" srcOrd="5" destOrd="0" presId="urn:microsoft.com/office/officeart/2005/8/layout/vList2"/>
    <dgm:cxn modelId="{86BDE3C3-599B-43CE-BE3E-7A1B48F48302}" type="presParOf" srcId="{6FDE2D6A-2418-490E-898D-AC46BD004BFF}" destId="{1BDC4FFB-6E13-40D4-AB5B-C8B1481B452D}" srcOrd="6" destOrd="0" presId="urn:microsoft.com/office/officeart/2005/8/layout/vList2"/>
    <dgm:cxn modelId="{139725BF-EE29-46B2-A97F-DF41076BAE57}" type="presParOf" srcId="{6FDE2D6A-2418-490E-898D-AC46BD004BFF}" destId="{E48809ED-CE09-4568-BA22-BD7BBDE65363}" srcOrd="7" destOrd="0" presId="urn:microsoft.com/office/officeart/2005/8/layout/vList2"/>
    <dgm:cxn modelId="{FAA359D7-832C-47DB-ACAA-FFD8371D65ED}" type="presParOf" srcId="{6FDE2D6A-2418-490E-898D-AC46BD004BFF}" destId="{22038DDB-353C-4750-A473-25D85DDDFE7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452E-ABA3-4669-A863-EBF315B9A9C6}">
      <dsp:nvSpPr>
        <dsp:cNvPr id="0" name=""/>
        <dsp:cNvSpPr/>
      </dsp:nvSpPr>
      <dsp:spPr>
        <a:xfrm>
          <a:off x="0" y="46017"/>
          <a:ext cx="10124767" cy="73008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dirty="0"/>
            <a:t>FLF programme originated in 2018 to catalyse new forms of research and innovation</a:t>
          </a:r>
        </a:p>
      </dsp:txBody>
      <dsp:txXfrm>
        <a:off x="35640" y="81657"/>
        <a:ext cx="10053487" cy="658800"/>
      </dsp:txXfrm>
    </dsp:sp>
    <dsp:sp modelId="{BE420D55-314B-4EF5-926D-22F80FF9CA1F}">
      <dsp:nvSpPr>
        <dsp:cNvPr id="0" name=""/>
        <dsp:cNvSpPr/>
      </dsp:nvSpPr>
      <dsp:spPr>
        <a:xfrm>
          <a:off x="0" y="888417"/>
          <a:ext cx="10124767" cy="7300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dirty="0"/>
            <a:t>Competitive grant process has resulted in just over 600 Fellows in R1-8, with R9 currently being recruited</a:t>
          </a:r>
        </a:p>
      </dsp:txBody>
      <dsp:txXfrm>
        <a:off x="35640" y="924057"/>
        <a:ext cx="10053487" cy="658800"/>
      </dsp:txXfrm>
    </dsp:sp>
    <dsp:sp modelId="{B3849535-4F19-4A5B-9585-A8C8E0601A83}">
      <dsp:nvSpPr>
        <dsp:cNvPr id="0" name=""/>
        <dsp:cNvSpPr/>
      </dsp:nvSpPr>
      <dsp:spPr>
        <a:xfrm>
          <a:off x="0" y="1730817"/>
          <a:ext cx="10124767" cy="7300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dirty="0"/>
            <a:t>Grants (usually between £1M and £1.5M) awarded to early career researchers and innovators</a:t>
          </a:r>
        </a:p>
      </dsp:txBody>
      <dsp:txXfrm>
        <a:off x="35640" y="1766457"/>
        <a:ext cx="10053487" cy="658800"/>
      </dsp:txXfrm>
    </dsp:sp>
    <dsp:sp modelId="{8BA9E485-E43E-4EF5-95CA-E606C08E155E}">
      <dsp:nvSpPr>
        <dsp:cNvPr id="0" name=""/>
        <dsp:cNvSpPr/>
      </dsp:nvSpPr>
      <dsp:spPr>
        <a:xfrm>
          <a:off x="0" y="2573218"/>
          <a:ext cx="10124767" cy="73008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dirty="0"/>
            <a:t>4 year grants + possible 3 year renewal </a:t>
          </a:r>
        </a:p>
      </dsp:txBody>
      <dsp:txXfrm>
        <a:off x="35640" y="2608858"/>
        <a:ext cx="10053487" cy="658800"/>
      </dsp:txXfrm>
    </dsp:sp>
    <dsp:sp modelId="{4AB29737-CF1D-4076-9EB1-573B0ACC8C6F}">
      <dsp:nvSpPr>
        <dsp:cNvPr id="0" name=""/>
        <dsp:cNvSpPr/>
      </dsp:nvSpPr>
      <dsp:spPr>
        <a:xfrm>
          <a:off x="0" y="3415618"/>
          <a:ext cx="10124767" cy="73008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t>No or little teaching requirements, strict guidelines on other commitments</a:t>
          </a:r>
          <a:endParaRPr lang="en-GB" sz="1700" kern="1200" dirty="0"/>
        </a:p>
      </dsp:txBody>
      <dsp:txXfrm>
        <a:off x="35640" y="3451258"/>
        <a:ext cx="10053487" cy="658800"/>
      </dsp:txXfrm>
    </dsp:sp>
    <dsp:sp modelId="{4D725EB2-FBCA-4342-8527-BC4994E2FB0E}">
      <dsp:nvSpPr>
        <dsp:cNvPr id="0" name=""/>
        <dsp:cNvSpPr/>
      </dsp:nvSpPr>
      <dsp:spPr>
        <a:xfrm>
          <a:off x="0" y="4258018"/>
          <a:ext cx="10124767" cy="73008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dirty="0"/>
            <a:t>Strong indicator that UKRI is using this programme to model (and impact) research culture</a:t>
          </a:r>
        </a:p>
      </dsp:txBody>
      <dsp:txXfrm>
        <a:off x="35640" y="4293658"/>
        <a:ext cx="10053487" cy="65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F4429-3932-4AC5-865E-1A113BF9BEE0}">
      <dsp:nvSpPr>
        <dsp:cNvPr id="0" name=""/>
        <dsp:cNvSpPr/>
      </dsp:nvSpPr>
      <dsp:spPr>
        <a:xfrm>
          <a:off x="0" y="29517"/>
          <a:ext cx="10105103" cy="7558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dirty="0"/>
            <a:t>UKRI-funded, UK-wide programme providing leadership development opportunities to FLFs </a:t>
          </a:r>
          <a:br>
            <a:rPr lang="en-GB" sz="1900" kern="1200" dirty="0"/>
          </a:br>
          <a:endParaRPr lang="en-GB" sz="1900" kern="1200" dirty="0"/>
        </a:p>
      </dsp:txBody>
      <dsp:txXfrm>
        <a:off x="36896" y="66413"/>
        <a:ext cx="10031311" cy="682028"/>
      </dsp:txXfrm>
    </dsp:sp>
    <dsp:sp modelId="{6EA5608C-C84E-47A0-89B5-3245C9D51230}">
      <dsp:nvSpPr>
        <dsp:cNvPr id="0" name=""/>
        <dsp:cNvSpPr/>
      </dsp:nvSpPr>
      <dsp:spPr>
        <a:xfrm>
          <a:off x="0" y="840057"/>
          <a:ext cx="10105103" cy="75582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a:t>Our core team is made up of 8 Industrial and HEI partners, with additional external partnerships</a:t>
          </a:r>
          <a:br>
            <a:rPr lang="en-GB" sz="1900" kern="1200"/>
          </a:br>
          <a:endParaRPr lang="en-GB" sz="1900" kern="1200"/>
        </a:p>
      </dsp:txBody>
      <dsp:txXfrm>
        <a:off x="36896" y="876953"/>
        <a:ext cx="10031311" cy="682028"/>
      </dsp:txXfrm>
    </dsp:sp>
    <dsp:sp modelId="{74614550-5E9C-458D-BE13-F5CBC10FC40B}">
      <dsp:nvSpPr>
        <dsp:cNvPr id="0" name=""/>
        <dsp:cNvSpPr/>
      </dsp:nvSpPr>
      <dsp:spPr>
        <a:xfrm>
          <a:off x="0" y="1650597"/>
          <a:ext cx="10105103" cy="75582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dirty="0"/>
            <a:t>Current operating budget is ~£8M running until Jan 2029</a:t>
          </a:r>
          <a:br>
            <a:rPr lang="en-GB" sz="1900" kern="1200" dirty="0"/>
          </a:br>
          <a:endParaRPr lang="en-GB" sz="1900" kern="1200" dirty="0"/>
        </a:p>
      </dsp:txBody>
      <dsp:txXfrm>
        <a:off x="36896" y="1687493"/>
        <a:ext cx="10031311" cy="682028"/>
      </dsp:txXfrm>
    </dsp:sp>
    <dsp:sp modelId="{1BDC4FFB-6E13-40D4-AB5B-C8B1481B452D}">
      <dsp:nvSpPr>
        <dsp:cNvPr id="0" name=""/>
        <dsp:cNvSpPr/>
      </dsp:nvSpPr>
      <dsp:spPr>
        <a:xfrm>
          <a:off x="0" y="2461137"/>
          <a:ext cx="10105103" cy="7558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a:t>Bespoke programme designed specifically for FLFs – nothing is ‘off the shelf’ </a:t>
          </a:r>
          <a:br>
            <a:rPr lang="en-GB" sz="1900" kern="1200"/>
          </a:br>
          <a:endParaRPr lang="en-GB" sz="1900" kern="1200"/>
        </a:p>
      </dsp:txBody>
      <dsp:txXfrm>
        <a:off x="36896" y="2498033"/>
        <a:ext cx="10031311" cy="682028"/>
      </dsp:txXfrm>
    </dsp:sp>
    <dsp:sp modelId="{22038DDB-353C-4750-A473-25D85DDDFE7A}">
      <dsp:nvSpPr>
        <dsp:cNvPr id="0" name=""/>
        <dsp:cNvSpPr/>
      </dsp:nvSpPr>
      <dsp:spPr>
        <a:xfrm>
          <a:off x="0" y="3271677"/>
          <a:ext cx="10105103" cy="75582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a:t>Responsive programming overlays our annual calendar of events </a:t>
          </a:r>
        </a:p>
      </dsp:txBody>
      <dsp:txXfrm>
        <a:off x="36896" y="3308573"/>
        <a:ext cx="10031311"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44A53F-249A-414C-A587-F948E97205E2}" type="datetimeFigureOut">
              <a:rPr lang="en-GB" smtClean="0"/>
              <a:t>09/05/2025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0CAE3B-E161-49B0-9716-CBDFDC6BCDF4}" type="slidenum">
              <a:rPr lang="en-GB" smtClean="0"/>
              <a:t>‹#›</a:t>
            </a:fld>
            <a:endParaRPr lang="en-GB"/>
          </a:p>
        </p:txBody>
      </p:sp>
    </p:spTree>
    <p:extLst>
      <p:ext uri="{BB962C8B-B14F-4D97-AF65-F5344CB8AC3E}">
        <p14:creationId xmlns:p14="http://schemas.microsoft.com/office/powerpoint/2010/main" val="202782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EFA3C-7F4B-49C5-A7B9-5FFA62DB5CCC}" type="datetimeFigureOut">
              <a:rPr lang="en-GB" smtClean="0"/>
              <a:t>09/05/2025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14ABF-5FAD-43BE-9E5A-B3626CB1EB02}" type="slidenum">
              <a:rPr lang="en-GB" smtClean="0"/>
              <a:t>‹#›</a:t>
            </a:fld>
            <a:endParaRPr lang="en-GB"/>
          </a:p>
        </p:txBody>
      </p:sp>
    </p:spTree>
    <p:extLst>
      <p:ext uri="{BB962C8B-B14F-4D97-AF65-F5344CB8AC3E}">
        <p14:creationId xmlns:p14="http://schemas.microsoft.com/office/powerpoint/2010/main" val="422053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Roboto" panose="02000000000000000000" pitchFamily="2" charset="0"/>
              </a:rPr>
              <a:t>Our team comprises core partners from nine industrial and higher education institutions (University of Edinburgh, Cardiff University, Queen’s University Belfast, University of Leeds, School of Advanced Study University of London, Vertical Future, University of Cambridge, University of Glasgow, University College London) as well as additional external partners who support the delivery of our network activities.</a:t>
            </a:r>
          </a:p>
          <a:p>
            <a:endParaRPr lang="en-US" dirty="0"/>
          </a:p>
        </p:txBody>
      </p:sp>
      <p:sp>
        <p:nvSpPr>
          <p:cNvPr id="4" name="Slide Number Placeholder 3"/>
          <p:cNvSpPr>
            <a:spLocks noGrp="1"/>
          </p:cNvSpPr>
          <p:nvPr>
            <p:ph type="sldNum" sz="quarter" idx="5"/>
          </p:nvPr>
        </p:nvSpPr>
        <p:spPr/>
        <p:txBody>
          <a:bodyPr/>
          <a:lstStyle/>
          <a:p>
            <a:fld id="{3A614ABF-5FAD-43BE-9E5A-B3626CB1EB02}" type="slidenum">
              <a:rPr lang="en-GB" smtClean="0"/>
              <a:t>1</a:t>
            </a:fld>
            <a:endParaRPr lang="en-GB"/>
          </a:p>
        </p:txBody>
      </p:sp>
    </p:spTree>
    <p:extLst>
      <p:ext uri="{BB962C8B-B14F-4D97-AF65-F5344CB8AC3E}">
        <p14:creationId xmlns:p14="http://schemas.microsoft.com/office/powerpoint/2010/main" val="244311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14ABF-5FAD-43BE-9E5A-B3626CB1EB02}" type="slidenum">
              <a:rPr lang="en-GB" smtClean="0"/>
              <a:t>2</a:t>
            </a:fld>
            <a:endParaRPr lang="en-GB"/>
          </a:p>
        </p:txBody>
      </p:sp>
    </p:spTree>
    <p:extLst>
      <p:ext uri="{BB962C8B-B14F-4D97-AF65-F5344CB8AC3E}">
        <p14:creationId xmlns:p14="http://schemas.microsoft.com/office/powerpoint/2010/main" val="334856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FFFFFF"/>
                </a:solidFill>
                <a:effectLst/>
                <a:latin typeface="Roboto" panose="02000000000000000000" pitchFamily="2" charset="0"/>
              </a:rPr>
              <a:t>The Future Leaders Fellows Development Network is a UK-wide programme providing leadership and career development opportunities to Future Leaders Fellows (FLFs) and UKRI-nominated Early Career Researchers.</a:t>
            </a:r>
          </a:p>
          <a:p>
            <a:pPr algn="l"/>
            <a:r>
              <a:rPr lang="en-GB" b="0" i="0" dirty="0">
                <a:solidFill>
                  <a:srgbClr val="FFFFFF"/>
                </a:solidFill>
                <a:effectLst/>
                <a:latin typeface="Roboto" panose="02000000000000000000" pitchFamily="2" charset="0"/>
              </a:rPr>
              <a:t>We were first awarded funding from UKRI in October 2020 to support FLF cohorts 1-3, and in January 2022 our second contract was awarded to support cohorts 4-6 with follow-on funding for round 7 and 8 too.</a:t>
            </a:r>
          </a:p>
          <a:p>
            <a:endParaRPr lang="en-GB" dirty="0"/>
          </a:p>
        </p:txBody>
      </p:sp>
      <p:sp>
        <p:nvSpPr>
          <p:cNvPr id="4" name="Slide Number Placeholder 3"/>
          <p:cNvSpPr>
            <a:spLocks noGrp="1"/>
          </p:cNvSpPr>
          <p:nvPr>
            <p:ph type="sldNum" sz="quarter" idx="10"/>
          </p:nvPr>
        </p:nvSpPr>
        <p:spPr/>
        <p:txBody>
          <a:bodyPr/>
          <a:lstStyle/>
          <a:p>
            <a:fld id="{3A614ABF-5FAD-43BE-9E5A-B3626CB1EB02}" type="slidenum">
              <a:rPr lang="en-GB" smtClean="0"/>
              <a:t>3</a:t>
            </a:fld>
            <a:endParaRPr lang="en-GB"/>
          </a:p>
        </p:txBody>
      </p:sp>
    </p:spTree>
    <p:extLst>
      <p:ext uri="{BB962C8B-B14F-4D97-AF65-F5344CB8AC3E}">
        <p14:creationId xmlns:p14="http://schemas.microsoft.com/office/powerpoint/2010/main" val="50969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44444"/>
                </a:solidFill>
                <a:effectLst/>
                <a:latin typeface="Roboto" panose="02000000000000000000" pitchFamily="2" charset="0"/>
              </a:rPr>
              <a:t>We recognise that Future Leaders Fellows are at the forefront of culture change within the research and innovation sectors. Our Network brings these future leaders together, forming cohorts by year group, region, discipline, interest and career ambition.</a:t>
            </a:r>
          </a:p>
          <a:p>
            <a:pPr algn="l"/>
            <a:endParaRPr lang="en-GB" b="0" i="0" dirty="0">
              <a:solidFill>
                <a:srgbClr val="444444"/>
              </a:solidFill>
              <a:effectLst/>
              <a:latin typeface="Roboto" panose="02000000000000000000" pitchFamily="2" charset="0"/>
            </a:endParaRPr>
          </a:p>
          <a:p>
            <a:pPr algn="l"/>
            <a:r>
              <a:rPr lang="en-GB" b="0" i="0" dirty="0">
                <a:solidFill>
                  <a:srgbClr val="444444"/>
                </a:solidFill>
                <a:effectLst/>
                <a:latin typeface="Roboto" panose="02000000000000000000" pitchFamily="2" charset="0"/>
              </a:rPr>
              <a:t>We currently host over 500 Future Leaders Fellows and Early Career Researchers, supporting their development as leaders both within their teams, institutions and sectors through the delivery of training, community networking and expanding their understanding of the wider research environment. </a:t>
            </a:r>
          </a:p>
          <a:p>
            <a:pPr algn="l"/>
            <a:endParaRPr lang="en-GB" b="0" i="0" dirty="0">
              <a:solidFill>
                <a:srgbClr val="444444"/>
              </a:solidFill>
              <a:effectLst/>
              <a:latin typeface="Roboto" panose="02000000000000000000" pitchFamily="2" charset="0"/>
            </a:endParaRPr>
          </a:p>
          <a:p>
            <a:pPr algn="l"/>
            <a:r>
              <a:rPr lang="en-GB" b="0" i="0" dirty="0">
                <a:solidFill>
                  <a:srgbClr val="444444"/>
                </a:solidFill>
                <a:effectLst/>
                <a:latin typeface="Roboto" panose="02000000000000000000" pitchFamily="2" charset="0"/>
              </a:rPr>
              <a:t>Our Network activities comprise three fellow-facing areas: </a:t>
            </a:r>
          </a:p>
        </p:txBody>
      </p:sp>
      <p:sp>
        <p:nvSpPr>
          <p:cNvPr id="4" name="Slide Number Placeholder 3"/>
          <p:cNvSpPr>
            <a:spLocks noGrp="1"/>
          </p:cNvSpPr>
          <p:nvPr>
            <p:ph type="sldNum" sz="quarter" idx="5"/>
          </p:nvPr>
        </p:nvSpPr>
        <p:spPr/>
        <p:txBody>
          <a:bodyPr/>
          <a:lstStyle/>
          <a:p>
            <a:fld id="{3A614ABF-5FAD-43BE-9E5A-B3626CB1EB02}" type="slidenum">
              <a:rPr lang="en-GB" smtClean="0"/>
              <a:t>4</a:t>
            </a:fld>
            <a:endParaRPr lang="en-GB"/>
          </a:p>
        </p:txBody>
      </p:sp>
    </p:spTree>
    <p:extLst>
      <p:ext uri="{BB962C8B-B14F-4D97-AF65-F5344CB8AC3E}">
        <p14:creationId xmlns:p14="http://schemas.microsoft.com/office/powerpoint/2010/main" val="17287834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1A4E44-E238-A3F8-EEA5-8A6379AA29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694" y="372587"/>
            <a:ext cx="1904674" cy="561584"/>
          </a:xfrm>
          <a:prstGeom prst="rect">
            <a:avLst/>
          </a:prstGeom>
        </p:spPr>
      </p:pic>
      <p:sp>
        <p:nvSpPr>
          <p:cNvPr id="6" name="Title 1">
            <a:extLst>
              <a:ext uri="{FF2B5EF4-FFF2-40B4-BE49-F238E27FC236}">
                <a16:creationId xmlns:a16="http://schemas.microsoft.com/office/drawing/2014/main" id="{9A5CE5BD-9DCF-A7D2-CC57-39DB81A2B9BB}"/>
              </a:ext>
            </a:extLst>
          </p:cNvPr>
          <p:cNvSpPr>
            <a:spLocks noGrp="1"/>
          </p:cNvSpPr>
          <p:nvPr>
            <p:ph type="ctrTitle" hasCustomPrompt="1"/>
          </p:nvPr>
        </p:nvSpPr>
        <p:spPr>
          <a:xfrm>
            <a:off x="370693" y="1411037"/>
            <a:ext cx="8645716" cy="1620982"/>
          </a:xfrm>
        </p:spPr>
        <p:txBody>
          <a:bodyPr anchor="b">
            <a:normAutofit/>
          </a:bodyPr>
          <a:lstStyle>
            <a:lvl1pPr algn="l">
              <a:defRPr sz="4000">
                <a:solidFill>
                  <a:srgbClr val="003088"/>
                </a:solidFill>
              </a:defRPr>
            </a:lvl1pPr>
          </a:lstStyle>
          <a:p>
            <a:r>
              <a:rPr lang="en-US" dirty="0"/>
              <a:t>Click to edit title style</a:t>
            </a:r>
            <a:endParaRPr lang="en-GB" dirty="0"/>
          </a:p>
        </p:txBody>
      </p:sp>
      <p:sp>
        <p:nvSpPr>
          <p:cNvPr id="10" name="Subtitle 2">
            <a:extLst>
              <a:ext uri="{FF2B5EF4-FFF2-40B4-BE49-F238E27FC236}">
                <a16:creationId xmlns:a16="http://schemas.microsoft.com/office/drawing/2014/main" id="{A80EB3AA-F0E6-C0A5-64A6-F1381EACD9A3}"/>
              </a:ext>
            </a:extLst>
          </p:cNvPr>
          <p:cNvSpPr>
            <a:spLocks noGrp="1"/>
          </p:cNvSpPr>
          <p:nvPr>
            <p:ph type="subTitle" idx="1"/>
          </p:nvPr>
        </p:nvSpPr>
        <p:spPr>
          <a:xfrm>
            <a:off x="370693" y="3348367"/>
            <a:ext cx="8645716" cy="548085"/>
          </a:xfrm>
        </p:spPr>
        <p:txBody>
          <a:bodyPr/>
          <a:lstStyle>
            <a:lvl1pPr marL="0" indent="0" algn="l">
              <a:buNone/>
              <a:defRPr sz="2400">
                <a:solidFill>
                  <a:srgbClr val="0030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a:extLst>
              <a:ext uri="{FF2B5EF4-FFF2-40B4-BE49-F238E27FC236}">
                <a16:creationId xmlns:a16="http://schemas.microsoft.com/office/drawing/2014/main" id="{4A8DB5C5-0EE6-C358-C6FF-82B743960874}"/>
              </a:ext>
            </a:extLst>
          </p:cNvPr>
          <p:cNvGrpSpPr>
            <a:grpSpLocks noChangeAspect="1"/>
          </p:cNvGrpSpPr>
          <p:nvPr userDrawn="1"/>
        </p:nvGrpSpPr>
        <p:grpSpPr>
          <a:xfrm>
            <a:off x="370693" y="5423533"/>
            <a:ext cx="6142287" cy="1080000"/>
            <a:chOff x="416422" y="5348017"/>
            <a:chExt cx="7057891" cy="1240991"/>
          </a:xfrm>
        </p:grpSpPr>
        <p:pic>
          <p:nvPicPr>
            <p:cNvPr id="12" name="Picture 12" descr="Logo, company name&#10;&#10;Description automatically generated">
              <a:extLst>
                <a:ext uri="{FF2B5EF4-FFF2-40B4-BE49-F238E27FC236}">
                  <a16:creationId xmlns:a16="http://schemas.microsoft.com/office/drawing/2014/main" id="{61AF29FC-98C5-5E48-6762-79043FCD59C8}"/>
                </a:ext>
              </a:extLst>
            </p:cNvPr>
            <p:cNvPicPr>
              <a:picLocks noChangeAspect="1"/>
            </p:cNvPicPr>
            <p:nvPr userDrawn="1"/>
          </p:nvPicPr>
          <p:blipFill rotWithShape="1">
            <a:blip r:embed="rId4"/>
            <a:srcRect l="50027" t="33478" r="3458" b="42718"/>
            <a:stretch/>
          </p:blipFill>
          <p:spPr>
            <a:xfrm>
              <a:off x="416422" y="5348017"/>
              <a:ext cx="1692728" cy="440858"/>
            </a:xfrm>
            <a:prstGeom prst="rect">
              <a:avLst/>
            </a:prstGeom>
          </p:spPr>
        </p:pic>
        <p:pic>
          <p:nvPicPr>
            <p:cNvPr id="13" name="Picture 12">
              <a:extLst>
                <a:ext uri="{FF2B5EF4-FFF2-40B4-BE49-F238E27FC236}">
                  <a16:creationId xmlns:a16="http://schemas.microsoft.com/office/drawing/2014/main" id="{DE68967E-192E-8DB5-6675-325AA58B9D0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603" t="31149" r="2232" b="31120"/>
            <a:stretch/>
          </p:blipFill>
          <p:spPr>
            <a:xfrm>
              <a:off x="2437099" y="5516759"/>
              <a:ext cx="1317584" cy="272116"/>
            </a:xfrm>
            <a:prstGeom prst="rect">
              <a:avLst/>
            </a:prstGeom>
          </p:spPr>
        </p:pic>
        <p:pic>
          <p:nvPicPr>
            <p:cNvPr id="14" name="Picture 13">
              <a:extLst>
                <a:ext uri="{FF2B5EF4-FFF2-40B4-BE49-F238E27FC236}">
                  <a16:creationId xmlns:a16="http://schemas.microsoft.com/office/drawing/2014/main" id="{5D5FE1EC-DE48-7E26-A1DD-89CECA72B3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4610" t="33115" r="3600" b="31194"/>
            <a:stretch/>
          </p:blipFill>
          <p:spPr>
            <a:xfrm>
              <a:off x="1376815" y="6148150"/>
              <a:ext cx="1202649" cy="440858"/>
            </a:xfrm>
            <a:prstGeom prst="rect">
              <a:avLst/>
            </a:prstGeom>
          </p:spPr>
        </p:pic>
        <p:pic>
          <p:nvPicPr>
            <p:cNvPr id="15" name="Picture 14">
              <a:extLst>
                <a:ext uri="{FF2B5EF4-FFF2-40B4-BE49-F238E27FC236}">
                  <a16:creationId xmlns:a16="http://schemas.microsoft.com/office/drawing/2014/main" id="{F7168BFB-6A6E-9711-2AC4-205BD0C739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38588" y="6214431"/>
              <a:ext cx="1263590" cy="374577"/>
            </a:xfrm>
            <a:prstGeom prst="rect">
              <a:avLst/>
            </a:prstGeom>
          </p:spPr>
        </p:pic>
        <p:pic>
          <p:nvPicPr>
            <p:cNvPr id="16" name="Picture 15">
              <a:extLst>
                <a:ext uri="{FF2B5EF4-FFF2-40B4-BE49-F238E27FC236}">
                  <a16:creationId xmlns:a16="http://schemas.microsoft.com/office/drawing/2014/main" id="{150CA533-0B3C-6EA8-CD6B-785E4A86951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927231" y="6133157"/>
              <a:ext cx="1263590" cy="455851"/>
            </a:xfrm>
            <a:prstGeom prst="rect">
              <a:avLst/>
            </a:prstGeom>
          </p:spPr>
        </p:pic>
        <p:pic>
          <p:nvPicPr>
            <p:cNvPr id="17" name="Picture 16">
              <a:extLst>
                <a:ext uri="{FF2B5EF4-FFF2-40B4-BE49-F238E27FC236}">
                  <a16:creationId xmlns:a16="http://schemas.microsoft.com/office/drawing/2014/main" id="{7CA05EA3-41B8-2FB6-F78E-2C2FD167AC36}"/>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1976" t="8510" r="1596" b="3614"/>
            <a:stretch/>
          </p:blipFill>
          <p:spPr>
            <a:xfrm>
              <a:off x="5616212" y="5365435"/>
              <a:ext cx="1508531" cy="423440"/>
            </a:xfrm>
            <a:prstGeom prst="rect">
              <a:avLst/>
            </a:prstGeom>
          </p:spPr>
        </p:pic>
        <p:pic>
          <p:nvPicPr>
            <p:cNvPr id="18" name="Picture 17" descr="A red sign with white text&#10;&#10;Description automatically generated with medium confidence">
              <a:extLst>
                <a:ext uri="{FF2B5EF4-FFF2-40B4-BE49-F238E27FC236}">
                  <a16:creationId xmlns:a16="http://schemas.microsoft.com/office/drawing/2014/main" id="{88BA876D-DB59-6599-C861-822F98BA0AD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6422" y="6037313"/>
              <a:ext cx="574378" cy="551695"/>
            </a:xfrm>
            <a:prstGeom prst="rect">
              <a:avLst/>
            </a:prstGeom>
          </p:spPr>
        </p:pic>
        <p:pic>
          <p:nvPicPr>
            <p:cNvPr id="19" name="Picture 18" descr="Text&#10;&#10;Description automatically generated with medium confidence">
              <a:extLst>
                <a:ext uri="{FF2B5EF4-FFF2-40B4-BE49-F238E27FC236}">
                  <a16:creationId xmlns:a16="http://schemas.microsoft.com/office/drawing/2014/main" id="{9F8D7A86-623D-546F-ACC4-2849A181CF4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082632" y="5414328"/>
              <a:ext cx="1205630" cy="374547"/>
            </a:xfrm>
            <a:prstGeom prst="rect">
              <a:avLst/>
            </a:prstGeom>
          </p:spPr>
        </p:pic>
        <p:pic>
          <p:nvPicPr>
            <p:cNvPr id="20" name="Picture 19" descr="A black and white sign&#10;&#10;Description automatically generated with low confidence">
              <a:extLst>
                <a:ext uri="{FF2B5EF4-FFF2-40B4-BE49-F238E27FC236}">
                  <a16:creationId xmlns:a16="http://schemas.microsoft.com/office/drawing/2014/main" id="{98809C44-7994-81B0-A857-46DF1A3B171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149946" y="6230553"/>
              <a:ext cx="1324367" cy="358455"/>
            </a:xfrm>
            <a:prstGeom prst="rect">
              <a:avLst/>
            </a:prstGeom>
          </p:spPr>
        </p:pic>
      </p:grpSp>
    </p:spTree>
    <p:extLst>
      <p:ext uri="{BB962C8B-B14F-4D97-AF65-F5344CB8AC3E}">
        <p14:creationId xmlns:p14="http://schemas.microsoft.com/office/powerpoint/2010/main" val="323986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0238CF-C529-95E1-D400-C5CBEF4A84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694" y="372587"/>
            <a:ext cx="1904674" cy="561584"/>
          </a:xfrm>
          <a:prstGeom prst="rect">
            <a:avLst/>
          </a:prstGeom>
        </p:spPr>
      </p:pic>
      <p:sp>
        <p:nvSpPr>
          <p:cNvPr id="10" name="Title 1">
            <a:extLst>
              <a:ext uri="{FF2B5EF4-FFF2-40B4-BE49-F238E27FC236}">
                <a16:creationId xmlns:a16="http://schemas.microsoft.com/office/drawing/2014/main" id="{0321CCFA-C6D9-EEDB-5809-9FE97763E18A}"/>
              </a:ext>
            </a:extLst>
          </p:cNvPr>
          <p:cNvSpPr>
            <a:spLocks noGrp="1"/>
          </p:cNvSpPr>
          <p:nvPr>
            <p:ph type="ctrTitle" hasCustomPrompt="1"/>
          </p:nvPr>
        </p:nvSpPr>
        <p:spPr>
          <a:xfrm>
            <a:off x="370693" y="1411037"/>
            <a:ext cx="8645716" cy="1620982"/>
          </a:xfrm>
        </p:spPr>
        <p:txBody>
          <a:bodyPr anchor="b">
            <a:normAutofit/>
          </a:bodyPr>
          <a:lstStyle>
            <a:lvl1pPr algn="l">
              <a:defRPr sz="4000">
                <a:solidFill>
                  <a:schemeClr val="bg1"/>
                </a:solidFill>
              </a:defRPr>
            </a:lvl1pPr>
          </a:lstStyle>
          <a:p>
            <a:r>
              <a:rPr lang="en-US" dirty="0"/>
              <a:t>Click to edit title style</a:t>
            </a:r>
            <a:endParaRPr lang="en-GB" dirty="0"/>
          </a:p>
        </p:txBody>
      </p:sp>
      <p:sp>
        <p:nvSpPr>
          <p:cNvPr id="11" name="Subtitle 2">
            <a:extLst>
              <a:ext uri="{FF2B5EF4-FFF2-40B4-BE49-F238E27FC236}">
                <a16:creationId xmlns:a16="http://schemas.microsoft.com/office/drawing/2014/main" id="{5B1BF625-5E5F-BD6B-446C-BC69AD303E30}"/>
              </a:ext>
            </a:extLst>
          </p:cNvPr>
          <p:cNvSpPr>
            <a:spLocks noGrp="1"/>
          </p:cNvSpPr>
          <p:nvPr>
            <p:ph type="subTitle" idx="1"/>
          </p:nvPr>
        </p:nvSpPr>
        <p:spPr>
          <a:xfrm>
            <a:off x="370693" y="3348367"/>
            <a:ext cx="8645716" cy="54808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8914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948" y="365125"/>
            <a:ext cx="10334104" cy="1325563"/>
          </a:xfrm>
        </p:spPr>
        <p:txBody>
          <a:bodyPr>
            <a:normAutofit/>
          </a:bodyPr>
          <a:lstStyle>
            <a:lvl1pPr>
              <a:defRPr sz="40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28948" y="1794597"/>
            <a:ext cx="10334105" cy="4492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554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solidFill>
                  <a:srgbClr val="003088"/>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888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05060" cy="1325563"/>
          </a:xfrm>
        </p:spPr>
        <p:txBody>
          <a:bodyPr>
            <a:normAutofit/>
          </a:bodyPr>
          <a:lstStyle>
            <a:lvl1pPr>
              <a:defRPr sz="4000">
                <a:solidFill>
                  <a:srgbClr val="00308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005060" cy="4057015"/>
          </a:xfrm>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149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3088"/>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711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693" y="1411037"/>
            <a:ext cx="8645716" cy="1620982"/>
          </a:xfrm>
        </p:spPr>
        <p:txBody>
          <a:bodyPr anchor="b">
            <a:normAutofit/>
          </a:bodyPr>
          <a:lstStyle>
            <a:lvl1pPr algn="l">
              <a:defRPr sz="4000">
                <a:solidFill>
                  <a:srgbClr val="003088"/>
                </a:solidFill>
              </a:defRPr>
            </a:lvl1pPr>
          </a:lstStyle>
          <a:p>
            <a:r>
              <a:rPr lang="en-US" dirty="0"/>
              <a:t>Click to edit title style</a:t>
            </a:r>
            <a:endParaRPr lang="en-GB" dirty="0"/>
          </a:p>
        </p:txBody>
      </p:sp>
      <p:sp>
        <p:nvSpPr>
          <p:cNvPr id="3" name="Subtitle 2"/>
          <p:cNvSpPr>
            <a:spLocks noGrp="1"/>
          </p:cNvSpPr>
          <p:nvPr>
            <p:ph type="subTitle" idx="1"/>
          </p:nvPr>
        </p:nvSpPr>
        <p:spPr>
          <a:xfrm>
            <a:off x="370693" y="3348367"/>
            <a:ext cx="8645716" cy="548085"/>
          </a:xfrm>
        </p:spPr>
        <p:txBody>
          <a:bodyPr/>
          <a:lstStyle>
            <a:lvl1pPr marL="0" indent="0" algn="l">
              <a:buNone/>
              <a:defRPr sz="2400">
                <a:solidFill>
                  <a:srgbClr val="0030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4" name="Picture 13">
            <a:extLst>
              <a:ext uri="{FF2B5EF4-FFF2-40B4-BE49-F238E27FC236}">
                <a16:creationId xmlns:a16="http://schemas.microsoft.com/office/drawing/2014/main" id="{4D3467F7-9228-F561-3437-366DEF9DE2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694" y="372587"/>
            <a:ext cx="1904674" cy="561584"/>
          </a:xfrm>
          <a:prstGeom prst="rect">
            <a:avLst/>
          </a:prstGeom>
        </p:spPr>
      </p:pic>
      <p:grpSp>
        <p:nvGrpSpPr>
          <p:cNvPr id="23" name="Group 22">
            <a:extLst>
              <a:ext uri="{FF2B5EF4-FFF2-40B4-BE49-F238E27FC236}">
                <a16:creationId xmlns:a16="http://schemas.microsoft.com/office/drawing/2014/main" id="{3909A5EA-BD54-25F9-3E77-626BAD22985C}"/>
              </a:ext>
            </a:extLst>
          </p:cNvPr>
          <p:cNvGrpSpPr>
            <a:grpSpLocks noChangeAspect="1"/>
          </p:cNvGrpSpPr>
          <p:nvPr userDrawn="1"/>
        </p:nvGrpSpPr>
        <p:grpSpPr>
          <a:xfrm>
            <a:off x="370693" y="5423533"/>
            <a:ext cx="6142287" cy="1080000"/>
            <a:chOff x="416422" y="5348017"/>
            <a:chExt cx="7057891" cy="1240991"/>
          </a:xfrm>
        </p:grpSpPr>
        <p:pic>
          <p:nvPicPr>
            <p:cNvPr id="5" name="Picture 12" descr="Logo, company name&#10;&#10;Description automatically generated">
              <a:extLst>
                <a:ext uri="{FF2B5EF4-FFF2-40B4-BE49-F238E27FC236}">
                  <a16:creationId xmlns:a16="http://schemas.microsoft.com/office/drawing/2014/main" id="{0AB7FE7B-0D11-4986-B1B6-5702DFF7014C}"/>
                </a:ext>
              </a:extLst>
            </p:cNvPr>
            <p:cNvPicPr>
              <a:picLocks noChangeAspect="1"/>
            </p:cNvPicPr>
            <p:nvPr userDrawn="1"/>
          </p:nvPicPr>
          <p:blipFill rotWithShape="1">
            <a:blip r:embed="rId4"/>
            <a:srcRect l="50027" t="33478" r="3458" b="42718"/>
            <a:stretch/>
          </p:blipFill>
          <p:spPr>
            <a:xfrm>
              <a:off x="416422" y="5348017"/>
              <a:ext cx="1692728" cy="440858"/>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l="2603" t="31149" r="2232" b="31120"/>
            <a:stretch/>
          </p:blipFill>
          <p:spPr>
            <a:xfrm>
              <a:off x="2437099" y="5516759"/>
              <a:ext cx="1317584" cy="272116"/>
            </a:xfrm>
            <a:prstGeom prst="rect">
              <a:avLst/>
            </a:prstGeom>
          </p:spPr>
        </p:pic>
        <p:pic>
          <p:nvPicPr>
            <p:cNvPr id="8" name="Picture 7"/>
            <p:cNvPicPr>
              <a:picLocks noChangeAspect="1"/>
            </p:cNvPicPr>
            <p:nvPr userDrawn="1"/>
          </p:nvPicPr>
          <p:blipFill rotWithShape="1">
            <a:blip r:embed="rId6" cstate="screen">
              <a:extLst>
                <a:ext uri="{28A0092B-C50C-407E-A947-70E740481C1C}">
                  <a14:useLocalDpi xmlns:a14="http://schemas.microsoft.com/office/drawing/2010/main"/>
                </a:ext>
              </a:extLst>
            </a:blip>
            <a:srcRect l="4610" t="33115" r="3600" b="31194"/>
            <a:stretch/>
          </p:blipFill>
          <p:spPr>
            <a:xfrm>
              <a:off x="1376815" y="6148150"/>
              <a:ext cx="1202649" cy="440858"/>
            </a:xfrm>
            <a:prstGeom prst="rect">
              <a:avLst/>
            </a:prstGeom>
          </p:spPr>
        </p:pic>
        <p:pic>
          <p:nvPicPr>
            <p:cNvPr id="10" name="Picture 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38588" y="6214431"/>
              <a:ext cx="1263590" cy="374577"/>
            </a:xfrm>
            <a:prstGeom prst="rect">
              <a:avLst/>
            </a:prstGeom>
          </p:spPr>
        </p:pic>
        <p:pic>
          <p:nvPicPr>
            <p:cNvPr id="11" name="Picture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927231" y="6133157"/>
              <a:ext cx="1263590" cy="455851"/>
            </a:xfrm>
            <a:prstGeom prst="rect">
              <a:avLst/>
            </a:prstGeom>
          </p:spPr>
        </p:pic>
        <p:pic>
          <p:nvPicPr>
            <p:cNvPr id="12" name="Picture 11"/>
            <p:cNvPicPr>
              <a:picLocks noChangeAspect="1"/>
            </p:cNvPicPr>
            <p:nvPr userDrawn="1"/>
          </p:nvPicPr>
          <p:blipFill rotWithShape="1">
            <a:blip r:embed="rId9" cstate="screen">
              <a:extLst>
                <a:ext uri="{28A0092B-C50C-407E-A947-70E740481C1C}">
                  <a14:useLocalDpi xmlns:a14="http://schemas.microsoft.com/office/drawing/2010/main"/>
                </a:ext>
              </a:extLst>
            </a:blip>
            <a:srcRect l="1976" t="8510" r="1596" b="3614"/>
            <a:stretch/>
          </p:blipFill>
          <p:spPr>
            <a:xfrm>
              <a:off x="5616212" y="5365435"/>
              <a:ext cx="1508531" cy="423440"/>
            </a:xfrm>
            <a:prstGeom prst="rect">
              <a:avLst/>
            </a:prstGeom>
          </p:spPr>
        </p:pic>
        <p:pic>
          <p:nvPicPr>
            <p:cNvPr id="13" name="Picture 12" descr="A red sign with white text&#10;&#10;Description automatically generated with medium confidence">
              <a:extLst>
                <a:ext uri="{FF2B5EF4-FFF2-40B4-BE49-F238E27FC236}">
                  <a16:creationId xmlns:a16="http://schemas.microsoft.com/office/drawing/2014/main" id="{B0EE936A-4F06-AC6E-E050-7C03D355901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6422" y="6037313"/>
              <a:ext cx="574378" cy="551695"/>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4F5EF9F4-BED6-6965-F602-82213F58A2A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082632" y="5414328"/>
              <a:ext cx="1205630" cy="374547"/>
            </a:xfrm>
            <a:prstGeom prst="rect">
              <a:avLst/>
            </a:prstGeom>
          </p:spPr>
        </p:pic>
        <p:pic>
          <p:nvPicPr>
            <p:cNvPr id="20" name="Picture 19" descr="A black and white sign&#10;&#10;Description automatically generated with low confidence">
              <a:extLst>
                <a:ext uri="{FF2B5EF4-FFF2-40B4-BE49-F238E27FC236}">
                  <a16:creationId xmlns:a16="http://schemas.microsoft.com/office/drawing/2014/main" id="{E4098030-C9EA-ADB1-A179-5B513C78E9C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149946" y="6230553"/>
              <a:ext cx="1324367" cy="358455"/>
            </a:xfrm>
            <a:prstGeom prst="rect">
              <a:avLst/>
            </a:prstGeom>
          </p:spPr>
        </p:pic>
      </p:grpSp>
    </p:spTree>
    <p:extLst>
      <p:ext uri="{BB962C8B-B14F-4D97-AF65-F5344CB8AC3E}">
        <p14:creationId xmlns:p14="http://schemas.microsoft.com/office/powerpoint/2010/main" val="400449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F0751-948D-4C06-BF24-DEA20DF118BB}" type="datetimeFigureOut">
              <a:rPr lang="en-GB" smtClean="0"/>
              <a:t>09/05/2025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5872-04FB-449B-B2F2-B3B752A13BD7}" type="slidenum">
              <a:rPr lang="en-GB" smtClean="0"/>
              <a:t>‹#›</a:t>
            </a:fld>
            <a:endParaRPr lang="en-GB"/>
          </a:p>
        </p:txBody>
      </p:sp>
    </p:spTree>
    <p:extLst>
      <p:ext uri="{BB962C8B-B14F-4D97-AF65-F5344CB8AC3E}">
        <p14:creationId xmlns:p14="http://schemas.microsoft.com/office/powerpoint/2010/main" val="883834888"/>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53" r:id="rId4"/>
    <p:sldLayoutId id="2147483666" r:id="rId5"/>
    <p:sldLayoutId id="2147483660" r:id="rId6"/>
    <p:sldLayoutId id="2147483667" r:id="rId7"/>
  </p:sldLayoutIdLst>
  <p:txStyles>
    <p:titleStyle>
      <a:lvl1pPr algn="l" defTabSz="914400" rtl="0" eaLnBrk="1" latinLnBrk="0" hangingPunct="1">
        <a:lnSpc>
          <a:spcPct val="90000"/>
        </a:lnSpc>
        <a:spcBef>
          <a:spcPct val="0"/>
        </a:spcBef>
        <a:buNone/>
        <a:defRPr sz="4000" kern="1200">
          <a:solidFill>
            <a:srgbClr val="003088"/>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3F3F"/>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3F3F"/>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3F3F"/>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6FB9B5-F3F6-AA44-33EE-960AEEECB4A5}"/>
              </a:ext>
            </a:extLst>
          </p:cNvPr>
          <p:cNvSpPr txBox="1">
            <a:spLocks/>
          </p:cNvSpPr>
          <p:nvPr/>
        </p:nvSpPr>
        <p:spPr>
          <a:xfrm>
            <a:off x="264368" y="1635773"/>
            <a:ext cx="11399549" cy="121092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3087"/>
                </a:solidFill>
                <a:latin typeface="Roboto" panose="02000000000000000000" pitchFamily="2" charset="0"/>
                <a:ea typeface="Roboto" panose="02000000000000000000" pitchFamily="2" charset="0"/>
                <a:cs typeface="+mj-cs"/>
              </a:defRPr>
            </a:lvl1pPr>
          </a:lstStyle>
          <a:p>
            <a:r>
              <a:rPr lang="en-GB" sz="4000" b="1" dirty="0">
                <a:solidFill>
                  <a:srgbClr val="003088"/>
                </a:solidFill>
                <a:latin typeface="Roboto Cn" pitchFamily="2" charset="0"/>
                <a:ea typeface="Roboto Cn" pitchFamily="2" charset="0"/>
              </a:rPr>
              <a:t>The role of future leaders in research culture change</a:t>
            </a:r>
            <a:endParaRPr lang="en-GB" sz="4000" dirty="0">
              <a:solidFill>
                <a:srgbClr val="003088"/>
              </a:solidFill>
              <a:latin typeface="Roboto Cn" pitchFamily="2" charset="0"/>
              <a:ea typeface="Roboto Cn" pitchFamily="2" charset="0"/>
            </a:endParaRPr>
          </a:p>
        </p:txBody>
      </p:sp>
      <p:sp>
        <p:nvSpPr>
          <p:cNvPr id="7" name="Subtitle 2">
            <a:extLst>
              <a:ext uri="{FF2B5EF4-FFF2-40B4-BE49-F238E27FC236}">
                <a16:creationId xmlns:a16="http://schemas.microsoft.com/office/drawing/2014/main" id="{D8564DB2-93EA-80FA-00B3-BFD084DC813B}"/>
              </a:ext>
            </a:extLst>
          </p:cNvPr>
          <p:cNvSpPr txBox="1">
            <a:spLocks/>
          </p:cNvSpPr>
          <p:nvPr/>
        </p:nvSpPr>
        <p:spPr>
          <a:xfrm>
            <a:off x="264368" y="3062910"/>
            <a:ext cx="8645716" cy="548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87"/>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087"/>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087"/>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087"/>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087"/>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Dr Katie Nicoll Baines</a:t>
            </a:r>
          </a:p>
          <a:p>
            <a:pPr marL="0" indent="0">
              <a:buNone/>
            </a:pPr>
            <a:r>
              <a:rPr lang="en-US" sz="3000" dirty="0"/>
              <a:t>People, Culture &amp; Environment Manager</a:t>
            </a:r>
          </a:p>
          <a:p>
            <a:pPr marL="0" indent="0">
              <a:buNone/>
            </a:pPr>
            <a:r>
              <a:rPr lang="en-US" sz="2400" dirty="0"/>
              <a:t>Future Leaders Fellows Development Network</a:t>
            </a:r>
          </a:p>
        </p:txBody>
      </p:sp>
      <p:grpSp>
        <p:nvGrpSpPr>
          <p:cNvPr id="8" name="Group 7">
            <a:extLst>
              <a:ext uri="{FF2B5EF4-FFF2-40B4-BE49-F238E27FC236}">
                <a16:creationId xmlns:a16="http://schemas.microsoft.com/office/drawing/2014/main" id="{196363C1-796A-77E7-34ED-BFEE5D716E02}"/>
              </a:ext>
            </a:extLst>
          </p:cNvPr>
          <p:cNvGrpSpPr>
            <a:grpSpLocks noChangeAspect="1"/>
          </p:cNvGrpSpPr>
          <p:nvPr/>
        </p:nvGrpSpPr>
        <p:grpSpPr>
          <a:xfrm>
            <a:off x="264368" y="5115189"/>
            <a:ext cx="6142287" cy="1080000"/>
            <a:chOff x="416422" y="5348017"/>
            <a:chExt cx="7057891" cy="1240991"/>
          </a:xfrm>
        </p:grpSpPr>
        <p:pic>
          <p:nvPicPr>
            <p:cNvPr id="9" name="Picture 12" descr="Logo, company name&#10;&#10;Description automatically generated">
              <a:extLst>
                <a:ext uri="{FF2B5EF4-FFF2-40B4-BE49-F238E27FC236}">
                  <a16:creationId xmlns:a16="http://schemas.microsoft.com/office/drawing/2014/main" id="{77136A55-60D8-CF71-3CF2-ABF865E0AD84}"/>
                </a:ext>
              </a:extLst>
            </p:cNvPr>
            <p:cNvPicPr>
              <a:picLocks noChangeAspect="1"/>
            </p:cNvPicPr>
            <p:nvPr userDrawn="1"/>
          </p:nvPicPr>
          <p:blipFill rotWithShape="1">
            <a:blip r:embed="rId3"/>
            <a:srcRect l="50027" t="33478" r="3458" b="42718"/>
            <a:stretch/>
          </p:blipFill>
          <p:spPr>
            <a:xfrm>
              <a:off x="416422" y="5348017"/>
              <a:ext cx="1692728" cy="440858"/>
            </a:xfrm>
            <a:prstGeom prst="rect">
              <a:avLst/>
            </a:prstGeom>
          </p:spPr>
        </p:pic>
        <p:pic>
          <p:nvPicPr>
            <p:cNvPr id="10" name="Picture 9">
              <a:extLst>
                <a:ext uri="{FF2B5EF4-FFF2-40B4-BE49-F238E27FC236}">
                  <a16:creationId xmlns:a16="http://schemas.microsoft.com/office/drawing/2014/main" id="{D82564DD-668B-1575-430E-8FC80D8C92F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603" t="31149" r="2232" b="31120"/>
            <a:stretch/>
          </p:blipFill>
          <p:spPr>
            <a:xfrm>
              <a:off x="2437099" y="5516759"/>
              <a:ext cx="1317584" cy="272116"/>
            </a:xfrm>
            <a:prstGeom prst="rect">
              <a:avLst/>
            </a:prstGeom>
          </p:spPr>
        </p:pic>
        <p:pic>
          <p:nvPicPr>
            <p:cNvPr id="11" name="Picture 10">
              <a:extLst>
                <a:ext uri="{FF2B5EF4-FFF2-40B4-BE49-F238E27FC236}">
                  <a16:creationId xmlns:a16="http://schemas.microsoft.com/office/drawing/2014/main" id="{C5652330-5702-BCB2-8B94-866F7C037C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4610" t="33115" r="3600" b="31194"/>
            <a:stretch/>
          </p:blipFill>
          <p:spPr>
            <a:xfrm>
              <a:off x="1376815" y="6148150"/>
              <a:ext cx="1202649" cy="440858"/>
            </a:xfrm>
            <a:prstGeom prst="rect">
              <a:avLst/>
            </a:prstGeom>
          </p:spPr>
        </p:pic>
        <p:pic>
          <p:nvPicPr>
            <p:cNvPr id="12" name="Picture 11">
              <a:extLst>
                <a:ext uri="{FF2B5EF4-FFF2-40B4-BE49-F238E27FC236}">
                  <a16:creationId xmlns:a16="http://schemas.microsoft.com/office/drawing/2014/main" id="{12B14704-86AD-0E12-3025-53A5E53884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38588" y="6214431"/>
              <a:ext cx="1263590" cy="374577"/>
            </a:xfrm>
            <a:prstGeom prst="rect">
              <a:avLst/>
            </a:prstGeom>
          </p:spPr>
        </p:pic>
        <p:pic>
          <p:nvPicPr>
            <p:cNvPr id="13" name="Picture 12">
              <a:extLst>
                <a:ext uri="{FF2B5EF4-FFF2-40B4-BE49-F238E27FC236}">
                  <a16:creationId xmlns:a16="http://schemas.microsoft.com/office/drawing/2014/main" id="{28D94A36-4876-1C0E-9A13-B6F9F133F4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927231" y="6133157"/>
              <a:ext cx="1263590" cy="455851"/>
            </a:xfrm>
            <a:prstGeom prst="rect">
              <a:avLst/>
            </a:prstGeom>
          </p:spPr>
        </p:pic>
        <p:pic>
          <p:nvPicPr>
            <p:cNvPr id="14" name="Picture 13">
              <a:extLst>
                <a:ext uri="{FF2B5EF4-FFF2-40B4-BE49-F238E27FC236}">
                  <a16:creationId xmlns:a16="http://schemas.microsoft.com/office/drawing/2014/main" id="{0B5039B9-6C0A-9CC9-4725-10D88234B18F}"/>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1976" t="8510" r="1596" b="3614"/>
            <a:stretch/>
          </p:blipFill>
          <p:spPr>
            <a:xfrm>
              <a:off x="5616212" y="5365435"/>
              <a:ext cx="1508531" cy="423440"/>
            </a:xfrm>
            <a:prstGeom prst="rect">
              <a:avLst/>
            </a:prstGeom>
          </p:spPr>
        </p:pic>
        <p:pic>
          <p:nvPicPr>
            <p:cNvPr id="15" name="Picture 14" descr="A red sign with white text&#10;&#10;Description automatically generated with medium confidence">
              <a:extLst>
                <a:ext uri="{FF2B5EF4-FFF2-40B4-BE49-F238E27FC236}">
                  <a16:creationId xmlns:a16="http://schemas.microsoft.com/office/drawing/2014/main" id="{7A805642-3FB3-157F-109A-31F82A2936C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16422" y="6037313"/>
              <a:ext cx="574378" cy="551695"/>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345CEE91-FFCC-797F-D440-2F88CD03CE3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082632" y="5414328"/>
              <a:ext cx="1205630" cy="374547"/>
            </a:xfrm>
            <a:prstGeom prst="rect">
              <a:avLst/>
            </a:prstGeom>
          </p:spPr>
        </p:pic>
        <p:pic>
          <p:nvPicPr>
            <p:cNvPr id="17" name="Picture 16" descr="A black and white sign&#10;&#10;Description automatically generated with low confidence">
              <a:extLst>
                <a:ext uri="{FF2B5EF4-FFF2-40B4-BE49-F238E27FC236}">
                  <a16:creationId xmlns:a16="http://schemas.microsoft.com/office/drawing/2014/main" id="{23A4BB07-9E2D-CE85-94D3-F2DB28A4582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49946" y="6230553"/>
              <a:ext cx="1324367" cy="358455"/>
            </a:xfrm>
            <a:prstGeom prst="rect">
              <a:avLst/>
            </a:prstGeom>
          </p:spPr>
        </p:pic>
      </p:grpSp>
      <p:pic>
        <p:nvPicPr>
          <p:cNvPr id="18" name="Picture 17">
            <a:extLst>
              <a:ext uri="{FF2B5EF4-FFF2-40B4-BE49-F238E27FC236}">
                <a16:creationId xmlns:a16="http://schemas.microsoft.com/office/drawing/2014/main" id="{30044626-2641-3539-1EDF-C2FD718A72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6384" y="438277"/>
            <a:ext cx="1904674" cy="561584"/>
          </a:xfrm>
          <a:prstGeom prst="rect">
            <a:avLst/>
          </a:prstGeom>
        </p:spPr>
      </p:pic>
    </p:spTree>
    <p:extLst>
      <p:ext uri="{BB962C8B-B14F-4D97-AF65-F5344CB8AC3E}">
        <p14:creationId xmlns:p14="http://schemas.microsoft.com/office/powerpoint/2010/main" val="319252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C166-E27E-FD12-29D8-182B8C9517AB}"/>
              </a:ext>
            </a:extLst>
          </p:cNvPr>
          <p:cNvSpPr>
            <a:spLocks noGrp="1"/>
          </p:cNvSpPr>
          <p:nvPr>
            <p:ph type="title"/>
          </p:nvPr>
        </p:nvSpPr>
        <p:spPr/>
        <p:txBody>
          <a:bodyPr/>
          <a:lstStyle/>
          <a:p>
            <a:r>
              <a:rPr lang="en-US" dirty="0"/>
              <a:t>Toolkits</a:t>
            </a:r>
          </a:p>
        </p:txBody>
      </p:sp>
      <p:pic>
        <p:nvPicPr>
          <p:cNvPr id="11" name="Picture 10" descr="A blue and white website&#10;&#10;AI-generated content may be incorrect.">
            <a:extLst>
              <a:ext uri="{FF2B5EF4-FFF2-40B4-BE49-F238E27FC236}">
                <a16:creationId xmlns:a16="http://schemas.microsoft.com/office/drawing/2014/main" id="{3DF0C3A2-E3B9-043C-BDDD-7A43931F95E3}"/>
              </a:ext>
            </a:extLst>
          </p:cNvPr>
          <p:cNvPicPr>
            <a:picLocks noChangeAspect="1"/>
          </p:cNvPicPr>
          <p:nvPr/>
        </p:nvPicPr>
        <p:blipFill>
          <a:blip r:embed="rId2" cstate="print">
            <a:extLst>
              <a:ext uri="{28A0092B-C50C-407E-A947-70E740481C1C}">
                <a14:useLocalDpi xmlns:a14="http://schemas.microsoft.com/office/drawing/2010/main" val="0"/>
              </a:ext>
            </a:extLst>
          </a:blip>
          <a:srcRect l="1513"/>
          <a:stretch/>
        </p:blipFill>
        <p:spPr>
          <a:xfrm>
            <a:off x="561703" y="1337988"/>
            <a:ext cx="7654834" cy="2432944"/>
          </a:xfrm>
          <a:prstGeom prst="rect">
            <a:avLst/>
          </a:prstGeom>
        </p:spPr>
      </p:pic>
      <p:pic>
        <p:nvPicPr>
          <p:cNvPr id="18" name="Content Placeholder 4" descr="A white background with black text&#10;&#10;AI-generated content may be incorrect.">
            <a:extLst>
              <a:ext uri="{FF2B5EF4-FFF2-40B4-BE49-F238E27FC236}">
                <a16:creationId xmlns:a16="http://schemas.microsoft.com/office/drawing/2014/main" id="{1820235C-7DA1-76E5-DABD-5818820D338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65268" y="3803996"/>
            <a:ext cx="9026887" cy="2674378"/>
          </a:xfrm>
        </p:spPr>
      </p:pic>
    </p:spTree>
    <p:extLst>
      <p:ext uri="{BB962C8B-B14F-4D97-AF65-F5344CB8AC3E}">
        <p14:creationId xmlns:p14="http://schemas.microsoft.com/office/powerpoint/2010/main" val="214836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2FB4-CC61-BE95-2BEC-7AB6478C9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AC2B0-6EEE-015E-F676-EE2833E563CF}"/>
              </a:ext>
            </a:extLst>
          </p:cNvPr>
          <p:cNvSpPr>
            <a:spLocks noGrp="1"/>
          </p:cNvSpPr>
          <p:nvPr>
            <p:ph type="title"/>
          </p:nvPr>
        </p:nvSpPr>
        <p:spPr/>
        <p:txBody>
          <a:bodyPr/>
          <a:lstStyle/>
          <a:p>
            <a:r>
              <a:rPr lang="en-US" dirty="0"/>
              <a:t>Toolkits</a:t>
            </a:r>
          </a:p>
        </p:txBody>
      </p:sp>
      <p:pic>
        <p:nvPicPr>
          <p:cNvPr id="7" name="Picture 6" descr="A blue and white website&#10;&#10;AI-generated content may be incorrect.">
            <a:extLst>
              <a:ext uri="{FF2B5EF4-FFF2-40B4-BE49-F238E27FC236}">
                <a16:creationId xmlns:a16="http://schemas.microsoft.com/office/drawing/2014/main" id="{B0897DC8-9DB1-59E7-2364-1348F9BC5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690688"/>
            <a:ext cx="7772400" cy="2178403"/>
          </a:xfrm>
          <a:prstGeom prst="rect">
            <a:avLst/>
          </a:prstGeom>
        </p:spPr>
      </p:pic>
      <p:pic>
        <p:nvPicPr>
          <p:cNvPr id="9" name="Picture 8" descr="A close-up of a text&#10;&#10;AI-generated content may be incorrect.">
            <a:extLst>
              <a:ext uri="{FF2B5EF4-FFF2-40B4-BE49-F238E27FC236}">
                <a16:creationId xmlns:a16="http://schemas.microsoft.com/office/drawing/2014/main" id="{20C2C508-BC4C-111A-43BA-ECC5F48DE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920" y="4158025"/>
            <a:ext cx="7772400" cy="2018574"/>
          </a:xfrm>
          <a:prstGeom prst="rect">
            <a:avLst/>
          </a:prstGeom>
        </p:spPr>
      </p:pic>
    </p:spTree>
    <p:extLst>
      <p:ext uri="{BB962C8B-B14F-4D97-AF65-F5344CB8AC3E}">
        <p14:creationId xmlns:p14="http://schemas.microsoft.com/office/powerpoint/2010/main" val="428354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DF45-74C2-8083-F405-76A8C7006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F6A87-BAF2-7D66-F919-E93FBE9EC872}"/>
              </a:ext>
            </a:extLst>
          </p:cNvPr>
          <p:cNvSpPr>
            <a:spLocks noGrp="1"/>
          </p:cNvSpPr>
          <p:nvPr>
            <p:ph type="title"/>
          </p:nvPr>
        </p:nvSpPr>
        <p:spPr/>
        <p:txBody>
          <a:bodyPr/>
          <a:lstStyle/>
          <a:p>
            <a:r>
              <a:rPr lang="en-US" dirty="0"/>
              <a:t>Toolkits</a:t>
            </a:r>
          </a:p>
        </p:txBody>
      </p:sp>
      <p:sp>
        <p:nvSpPr>
          <p:cNvPr id="4" name="Content Placeholder 3">
            <a:extLst>
              <a:ext uri="{FF2B5EF4-FFF2-40B4-BE49-F238E27FC236}">
                <a16:creationId xmlns:a16="http://schemas.microsoft.com/office/drawing/2014/main" id="{6639D38D-3C0A-4E30-6E9D-5A1ABBBAB4F1}"/>
              </a:ext>
            </a:extLst>
          </p:cNvPr>
          <p:cNvSpPr>
            <a:spLocks noGrp="1"/>
          </p:cNvSpPr>
          <p:nvPr>
            <p:ph idx="1"/>
          </p:nvPr>
        </p:nvSpPr>
        <p:spPr/>
        <p:txBody>
          <a:bodyPr/>
          <a:lstStyle/>
          <a:p>
            <a:pPr marL="0" indent="0">
              <a:buNone/>
            </a:pPr>
            <a:r>
              <a:rPr lang="en-US" dirty="0"/>
              <a:t>Pending completion:</a:t>
            </a:r>
          </a:p>
          <a:p>
            <a:r>
              <a:rPr lang="en-US" dirty="0"/>
              <a:t>Policy</a:t>
            </a:r>
          </a:p>
          <a:p>
            <a:r>
              <a:rPr lang="en-US" dirty="0"/>
              <a:t>Managing inclusive teams</a:t>
            </a:r>
          </a:p>
          <a:p>
            <a:r>
              <a:rPr lang="en-US" dirty="0"/>
              <a:t>Promoting open research practices</a:t>
            </a:r>
          </a:p>
        </p:txBody>
      </p:sp>
    </p:spTree>
    <p:extLst>
      <p:ext uri="{BB962C8B-B14F-4D97-AF65-F5344CB8AC3E}">
        <p14:creationId xmlns:p14="http://schemas.microsoft.com/office/powerpoint/2010/main" val="304487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A87D5-4E63-4ADA-459D-D0C30D976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C6D6B-EB2E-D366-3C4B-F46AAF301DBB}"/>
              </a:ext>
            </a:extLst>
          </p:cNvPr>
          <p:cNvSpPr>
            <a:spLocks noGrp="1"/>
          </p:cNvSpPr>
          <p:nvPr>
            <p:ph type="title"/>
          </p:nvPr>
        </p:nvSpPr>
        <p:spPr/>
        <p:txBody>
          <a:bodyPr/>
          <a:lstStyle/>
          <a:p>
            <a:r>
              <a:rPr lang="en-US" dirty="0"/>
              <a:t>Toolkits: FLF led</a:t>
            </a:r>
          </a:p>
        </p:txBody>
      </p:sp>
      <p:pic>
        <p:nvPicPr>
          <p:cNvPr id="5" name="Content Placeholder 4" descr="A blue and white rectangular box with black text&#10;&#10;AI-generated content may be incorrect.">
            <a:extLst>
              <a:ext uri="{FF2B5EF4-FFF2-40B4-BE49-F238E27FC236}">
                <a16:creationId xmlns:a16="http://schemas.microsoft.com/office/drawing/2014/main" id="{3DEE093D-E4E1-E3AC-4E20-C1C0CC7C01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53089" y="1825625"/>
            <a:ext cx="5270122" cy="4057650"/>
          </a:xfrm>
        </p:spPr>
      </p:pic>
      <p:pic>
        <p:nvPicPr>
          <p:cNvPr id="7" name="Picture 6" descr="A group of logos on a blue background&#10;&#10;AI-generated content may be incorrect.">
            <a:extLst>
              <a:ext uri="{FF2B5EF4-FFF2-40B4-BE49-F238E27FC236}">
                <a16:creationId xmlns:a16="http://schemas.microsoft.com/office/drawing/2014/main" id="{DEECA77D-0D56-60A6-4E3C-B190C0556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25625"/>
            <a:ext cx="5616488" cy="3847111"/>
          </a:xfrm>
          <a:prstGeom prst="rect">
            <a:avLst/>
          </a:prstGeom>
        </p:spPr>
      </p:pic>
    </p:spTree>
    <p:extLst>
      <p:ext uri="{BB962C8B-B14F-4D97-AF65-F5344CB8AC3E}">
        <p14:creationId xmlns:p14="http://schemas.microsoft.com/office/powerpoint/2010/main" val="134951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01C5-F04B-BB38-4ACF-079C7EE34C76}"/>
              </a:ext>
            </a:extLst>
          </p:cNvPr>
          <p:cNvSpPr>
            <a:spLocks noGrp="1"/>
          </p:cNvSpPr>
          <p:nvPr>
            <p:ph type="title"/>
          </p:nvPr>
        </p:nvSpPr>
        <p:spPr/>
        <p:txBody>
          <a:bodyPr/>
          <a:lstStyle/>
          <a:p>
            <a:r>
              <a:rPr lang="en-US" dirty="0"/>
              <a:t>FLFDN: enabling future research leaders</a:t>
            </a:r>
          </a:p>
        </p:txBody>
      </p:sp>
      <p:pic>
        <p:nvPicPr>
          <p:cNvPr id="7" name="Content Placeholder 6" descr="A blue background with white text&#10;&#10;AI-generated content may be incorrect.">
            <a:extLst>
              <a:ext uri="{FF2B5EF4-FFF2-40B4-BE49-F238E27FC236}">
                <a16:creationId xmlns:a16="http://schemas.microsoft.com/office/drawing/2014/main" id="{F8255912-DFAB-1B42-C2AC-87C19E2049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7038428" cy="4057650"/>
          </a:xfrm>
        </p:spPr>
      </p:pic>
      <p:sp>
        <p:nvSpPr>
          <p:cNvPr id="10" name="TextBox 9">
            <a:extLst>
              <a:ext uri="{FF2B5EF4-FFF2-40B4-BE49-F238E27FC236}">
                <a16:creationId xmlns:a16="http://schemas.microsoft.com/office/drawing/2014/main" id="{339757C1-7A3F-E2CA-2F65-EFCF650666DE}"/>
              </a:ext>
            </a:extLst>
          </p:cNvPr>
          <p:cNvSpPr txBox="1"/>
          <p:nvPr/>
        </p:nvSpPr>
        <p:spPr>
          <a:xfrm>
            <a:off x="838200" y="5938877"/>
            <a:ext cx="5852884" cy="553998"/>
          </a:xfrm>
          <a:prstGeom prst="rect">
            <a:avLst/>
          </a:prstGeom>
          <a:noFill/>
        </p:spPr>
        <p:txBody>
          <a:bodyPr wrap="none" rtlCol="0">
            <a:spAutoFit/>
          </a:bodyPr>
          <a:lstStyle/>
          <a:p>
            <a:r>
              <a:rPr lang="en-US" sz="3000" b="1" dirty="0">
                <a:solidFill>
                  <a:srgbClr val="003088"/>
                </a:solidFill>
                <a:latin typeface="Roboto" panose="02000000000000000000" pitchFamily="2" charset="0"/>
                <a:ea typeface="Roboto" panose="02000000000000000000" pitchFamily="2" charset="0"/>
                <a:cs typeface="Roboto" panose="02000000000000000000" pitchFamily="2" charset="0"/>
              </a:rPr>
              <a:t>Contact us: </a:t>
            </a:r>
            <a:r>
              <a:rPr lang="en-US" sz="3000" b="1" dirty="0" err="1">
                <a:solidFill>
                  <a:srgbClr val="003088"/>
                </a:solidFill>
                <a:latin typeface="Roboto" panose="02000000000000000000" pitchFamily="2" charset="0"/>
                <a:ea typeface="Roboto" panose="02000000000000000000" pitchFamily="2" charset="0"/>
                <a:cs typeface="Roboto" panose="02000000000000000000" pitchFamily="2" charset="0"/>
              </a:rPr>
              <a:t>hello@flfdevnet.com</a:t>
            </a:r>
            <a:endParaRPr lang="en-US" sz="3000" b="1" dirty="0">
              <a:solidFill>
                <a:srgbClr val="003088"/>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3665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s outline">
            <a:extLst>
              <a:ext uri="{FF2B5EF4-FFF2-40B4-BE49-F238E27FC236}">
                <a16:creationId xmlns:a16="http://schemas.microsoft.com/office/drawing/2014/main" id="{25D2B7EF-670F-F2DC-E55B-0B9F5B22E07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09469" y="477942"/>
            <a:ext cx="4543763" cy="4543763"/>
          </a:xfrm>
        </p:spPr>
      </p:pic>
      <p:sp>
        <p:nvSpPr>
          <p:cNvPr id="6" name="TextBox 5">
            <a:extLst>
              <a:ext uri="{FF2B5EF4-FFF2-40B4-BE49-F238E27FC236}">
                <a16:creationId xmlns:a16="http://schemas.microsoft.com/office/drawing/2014/main" id="{CC98F13A-1DF3-FCF5-6A9E-0DD5EA0A297E}"/>
              </a:ext>
            </a:extLst>
          </p:cNvPr>
          <p:cNvSpPr txBox="1"/>
          <p:nvPr/>
        </p:nvSpPr>
        <p:spPr>
          <a:xfrm>
            <a:off x="1229192" y="5531370"/>
            <a:ext cx="4408579" cy="553998"/>
          </a:xfrm>
          <a:prstGeom prst="rect">
            <a:avLst/>
          </a:prstGeom>
          <a:noFill/>
        </p:spPr>
        <p:txBody>
          <a:bodyPr wrap="none" rtlCol="0">
            <a:spAutoFit/>
          </a:bodyPr>
          <a:lstStyle/>
          <a:p>
            <a:r>
              <a:rPr lang="en-US" sz="3000" b="1" dirty="0" err="1">
                <a:solidFill>
                  <a:srgbClr val="003088"/>
                </a:solidFill>
                <a:latin typeface="Roboto" panose="02000000000000000000" pitchFamily="2" charset="0"/>
                <a:ea typeface="Roboto" panose="02000000000000000000" pitchFamily="2" charset="0"/>
                <a:cs typeface="Roboto" panose="02000000000000000000" pitchFamily="2" charset="0"/>
              </a:rPr>
              <a:t>k.nicollbaines@ed.ac.uk</a:t>
            </a:r>
            <a:endParaRPr lang="en-US" sz="3000" b="1" dirty="0">
              <a:solidFill>
                <a:srgbClr val="003088"/>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6021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C314-B188-89C4-16A0-184C4A3BD5D9}"/>
              </a:ext>
            </a:extLst>
          </p:cNvPr>
          <p:cNvSpPr>
            <a:spLocks noGrp="1"/>
          </p:cNvSpPr>
          <p:nvPr>
            <p:ph type="title"/>
          </p:nvPr>
        </p:nvSpPr>
        <p:spPr/>
        <p:txBody>
          <a:bodyPr/>
          <a:lstStyle/>
          <a:p>
            <a:r>
              <a:rPr lang="en-US" dirty="0"/>
              <a:t>What is a Future Leaders Fellow?</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805829"/>
              </p:ext>
            </p:extLst>
          </p:nvPr>
        </p:nvGraphicFramePr>
        <p:xfrm>
          <a:off x="838200" y="1347019"/>
          <a:ext cx="10124768" cy="503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07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D4C314-B188-89C4-16A0-184C4A3BD5D9}"/>
              </a:ext>
            </a:extLst>
          </p:cNvPr>
          <p:cNvSpPr txBox="1">
            <a:spLocks/>
          </p:cNvSpPr>
          <p:nvPr/>
        </p:nvSpPr>
        <p:spPr>
          <a:xfrm>
            <a:off x="779207" y="335629"/>
            <a:ext cx="100050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3088"/>
                </a:solidFill>
                <a:latin typeface="Roboto" panose="02000000000000000000" pitchFamily="2" charset="0"/>
                <a:ea typeface="Roboto" panose="02000000000000000000" pitchFamily="2" charset="0"/>
                <a:cs typeface="+mj-cs"/>
              </a:defRPr>
            </a:lvl1pPr>
          </a:lstStyle>
          <a:p>
            <a:r>
              <a:rPr lang="en-US" dirty="0"/>
              <a:t>FLF Development Network Structure</a:t>
            </a:r>
            <a:endParaRPr lang="en-GB"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983747111"/>
              </p:ext>
            </p:extLst>
          </p:nvPr>
        </p:nvGraphicFramePr>
        <p:xfrm>
          <a:off x="838199" y="1825625"/>
          <a:ext cx="10105103" cy="405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77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44E30-9169-D415-178D-ECC56B660C39}"/>
              </a:ext>
            </a:extLst>
          </p:cNvPr>
          <p:cNvSpPr>
            <a:spLocks noGrp="1"/>
          </p:cNvSpPr>
          <p:nvPr>
            <p:ph type="title"/>
          </p:nvPr>
        </p:nvSpPr>
        <p:spPr>
          <a:xfrm>
            <a:off x="838199" y="365125"/>
            <a:ext cx="10644963" cy="1325563"/>
          </a:xfrm>
        </p:spPr>
        <p:txBody>
          <a:bodyPr/>
          <a:lstStyle/>
          <a:p>
            <a:r>
              <a:rPr lang="en-US" dirty="0"/>
              <a:t>Future Leaders Fellows Development Network</a:t>
            </a:r>
          </a:p>
        </p:txBody>
      </p:sp>
      <p:pic>
        <p:nvPicPr>
          <p:cNvPr id="5" name="Content Placeholder 4" descr="A picture containing text, screenshot, font, number&#10;&#10;Description automatically generated">
            <a:extLst>
              <a:ext uri="{FF2B5EF4-FFF2-40B4-BE49-F238E27FC236}">
                <a16:creationId xmlns:a16="http://schemas.microsoft.com/office/drawing/2014/main" id="{4D1830BA-A8BB-043E-29FC-BA52B756AA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400174"/>
            <a:ext cx="10515602" cy="5457465"/>
          </a:xfrm>
        </p:spPr>
      </p:pic>
    </p:spTree>
    <p:extLst>
      <p:ext uri="{BB962C8B-B14F-4D97-AF65-F5344CB8AC3E}">
        <p14:creationId xmlns:p14="http://schemas.microsoft.com/office/powerpoint/2010/main" val="317675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1432E5-374A-B73F-4448-B4456074FEB0}"/>
              </a:ext>
            </a:extLst>
          </p:cNvPr>
          <p:cNvSpPr txBox="1"/>
          <p:nvPr/>
        </p:nvSpPr>
        <p:spPr>
          <a:xfrm>
            <a:off x="505325" y="876217"/>
            <a:ext cx="8486275" cy="4633320"/>
          </a:xfrm>
          <a:prstGeom prst="rect">
            <a:avLst/>
          </a:prstGeom>
          <a:solidFill>
            <a:schemeClr val="bg1"/>
          </a:solidFill>
        </p:spPr>
        <p:txBody>
          <a:bodyPr wrap="square" rtlCol="0">
            <a:spAutoFit/>
          </a:bodyPr>
          <a:lstStyle/>
          <a:p>
            <a:pPr algn="l"/>
            <a:r>
              <a:rPr lang="en-GB" sz="2400" b="1" i="0" dirty="0">
                <a:solidFill>
                  <a:srgbClr val="444444"/>
                </a:solidFill>
                <a:effectLst/>
                <a:latin typeface="Roboto" panose="02000000000000000000" pitchFamily="2" charset="0"/>
              </a:rPr>
              <a:t>Dr Katie Nicoll Baines, PCE Manager</a:t>
            </a:r>
          </a:p>
          <a:p>
            <a:pPr algn="l"/>
            <a:endParaRPr lang="en-GB" sz="2400" b="1" i="0" dirty="0">
              <a:solidFill>
                <a:srgbClr val="444444"/>
              </a:solidFill>
              <a:effectLst/>
              <a:latin typeface="Roboto" panose="02000000000000000000" pitchFamily="2" charset="0"/>
            </a:endParaRPr>
          </a:p>
          <a:p>
            <a:pPr algn="l">
              <a:lnSpc>
                <a:spcPts val="1575"/>
              </a:lnSpc>
              <a:spcAft>
                <a:spcPts val="750"/>
              </a:spcAft>
              <a:buNone/>
            </a:pPr>
            <a:r>
              <a:rPr lang="en-GB" b="0" i="0" dirty="0">
                <a:solidFill>
                  <a:srgbClr val="444444"/>
                </a:solidFill>
                <a:effectLst/>
                <a:latin typeface="Roboto" panose="02000000000000000000" pitchFamily="2" charset="0"/>
              </a:rPr>
              <a:t>Specialist on a range of matters relating to research &amp; innovation culture, including equality, diversity and inclusion (EDI), research integrity and sustainability. </a:t>
            </a:r>
          </a:p>
          <a:p>
            <a:pPr algn="l">
              <a:lnSpc>
                <a:spcPts val="1575"/>
              </a:lnSpc>
              <a:spcAft>
                <a:spcPts val="750"/>
              </a:spcAft>
              <a:buNone/>
            </a:pPr>
            <a:r>
              <a:rPr lang="en-GB" b="0" i="0" dirty="0">
                <a:solidFill>
                  <a:srgbClr val="444444"/>
                </a:solidFill>
                <a:effectLst/>
                <a:latin typeface="Roboto" panose="02000000000000000000" pitchFamily="2" charset="0"/>
              </a:rPr>
              <a:t>Experienced facilitator/trainer with expertise in researching barriers to career progression experienced by women and LGBT+ people related to grant funding. </a:t>
            </a:r>
          </a:p>
          <a:p>
            <a:pPr algn="l">
              <a:lnSpc>
                <a:spcPts val="1575"/>
              </a:lnSpc>
              <a:spcAft>
                <a:spcPts val="750"/>
              </a:spcAft>
              <a:buNone/>
            </a:pPr>
            <a:r>
              <a:rPr lang="en-GB" b="0" i="0" dirty="0">
                <a:solidFill>
                  <a:srgbClr val="444444"/>
                </a:solidFill>
                <a:effectLst/>
                <a:latin typeface="Roboto" panose="02000000000000000000" pitchFamily="2" charset="0"/>
              </a:rPr>
              <a:t>Leads on developing the legacy of the network in the sector, supporting the evaluation of our activity and disseminating our resources and expertise.</a:t>
            </a:r>
          </a:p>
          <a:p>
            <a:pPr algn="l">
              <a:lnSpc>
                <a:spcPts val="1575"/>
              </a:lnSpc>
            </a:pPr>
            <a:r>
              <a:rPr lang="en-GB" b="0" i="0" dirty="0">
                <a:solidFill>
                  <a:srgbClr val="444444"/>
                </a:solidFill>
                <a:effectLst/>
                <a:latin typeface="Roboto" panose="02000000000000000000" pitchFamily="2" charset="0"/>
              </a:rPr>
              <a:t>Responsible for the networks EDI strategy and for embedding principles of equality, diversity and inclusion across all network programmes and activities.  </a:t>
            </a:r>
          </a:p>
          <a:p>
            <a:pPr algn="l">
              <a:lnSpc>
                <a:spcPts val="1575"/>
              </a:lnSpc>
            </a:pPr>
            <a:endParaRPr lang="en-GB" dirty="0">
              <a:solidFill>
                <a:srgbClr val="444444"/>
              </a:solidFill>
              <a:latin typeface="Roboto" panose="02000000000000000000" pitchFamily="2" charset="0"/>
            </a:endParaRPr>
          </a:p>
          <a:p>
            <a:pPr algn="l">
              <a:lnSpc>
                <a:spcPts val="1575"/>
              </a:lnSpc>
            </a:pPr>
            <a:r>
              <a:rPr lang="en-GB" b="0" i="0" dirty="0">
                <a:solidFill>
                  <a:srgbClr val="444444"/>
                </a:solidFill>
                <a:effectLst/>
                <a:latin typeface="Roboto" panose="02000000000000000000" pitchFamily="2" charset="0"/>
              </a:rPr>
              <a:t>Supports our training and development team to embed EDI in the leadership training for fellows and develops bespoke training to respond to specific EDI needs within the Network. </a:t>
            </a:r>
          </a:p>
          <a:p>
            <a:pPr algn="l">
              <a:lnSpc>
                <a:spcPts val="1575"/>
              </a:lnSpc>
            </a:pPr>
            <a:endParaRPr lang="en-GB" dirty="0">
              <a:solidFill>
                <a:srgbClr val="444444"/>
              </a:solidFill>
              <a:latin typeface="Roboto" panose="02000000000000000000" pitchFamily="2" charset="0"/>
            </a:endParaRPr>
          </a:p>
          <a:p>
            <a:pPr algn="l">
              <a:lnSpc>
                <a:spcPts val="1575"/>
              </a:lnSpc>
            </a:pPr>
            <a:r>
              <a:rPr lang="en-GB" b="0" i="0" dirty="0">
                <a:solidFill>
                  <a:srgbClr val="444444"/>
                </a:solidFill>
                <a:effectLst/>
                <a:latin typeface="Roboto" panose="02000000000000000000" pitchFamily="2" charset="0"/>
              </a:rPr>
              <a:t>Works with UKRI on strategies to support Inclusive Research Design and provides 1-1 support for research leaders facing their own challenges related to research culture change.</a:t>
            </a:r>
          </a:p>
        </p:txBody>
      </p:sp>
    </p:spTree>
    <p:extLst>
      <p:ext uri="{BB962C8B-B14F-4D97-AF65-F5344CB8AC3E}">
        <p14:creationId xmlns:p14="http://schemas.microsoft.com/office/powerpoint/2010/main" val="261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4D5C-94F8-1580-AE60-28CAB5EC5184}"/>
              </a:ext>
            </a:extLst>
          </p:cNvPr>
          <p:cNvSpPr>
            <a:spLocks noGrp="1"/>
          </p:cNvSpPr>
          <p:nvPr>
            <p:ph type="title"/>
          </p:nvPr>
        </p:nvSpPr>
        <p:spPr/>
        <p:txBody>
          <a:bodyPr/>
          <a:lstStyle/>
          <a:p>
            <a:r>
              <a:rPr lang="en-US" dirty="0"/>
              <a:t>Funding support: Plus Funds</a:t>
            </a:r>
          </a:p>
        </p:txBody>
      </p:sp>
      <p:pic>
        <p:nvPicPr>
          <p:cNvPr id="5" name="Content Placeholder 4" descr="A screenshot of a blue screen&#10;&#10;AI-generated content may be incorrect.">
            <a:extLst>
              <a:ext uri="{FF2B5EF4-FFF2-40B4-BE49-F238E27FC236}">
                <a16:creationId xmlns:a16="http://schemas.microsoft.com/office/drawing/2014/main" id="{0008070E-F7FD-B78A-A9F1-1D94B47877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6788" y="1690688"/>
            <a:ext cx="5881371" cy="4583166"/>
          </a:xfrm>
        </p:spPr>
      </p:pic>
      <p:sp>
        <p:nvSpPr>
          <p:cNvPr id="10" name="TextBox 9">
            <a:extLst>
              <a:ext uri="{FF2B5EF4-FFF2-40B4-BE49-F238E27FC236}">
                <a16:creationId xmlns:a16="http://schemas.microsoft.com/office/drawing/2014/main" id="{611652A3-AA1F-A2DD-330F-3616A1687BFC}"/>
              </a:ext>
            </a:extLst>
          </p:cNvPr>
          <p:cNvSpPr txBox="1"/>
          <p:nvPr/>
        </p:nvSpPr>
        <p:spPr>
          <a:xfrm>
            <a:off x="7524206" y="2049750"/>
            <a:ext cx="4086888" cy="3693319"/>
          </a:xfrm>
          <a:prstGeom prst="rect">
            <a:avLst/>
          </a:prstGeom>
          <a:solidFill>
            <a:schemeClr val="bg1"/>
          </a:solidFill>
        </p:spPr>
        <p:txBody>
          <a:bodyPr wrap="none" rtlCol="0">
            <a:spAutoFit/>
          </a:bodyPr>
          <a:lstStyle/>
          <a:p>
            <a:r>
              <a:rPr lang="en-US" dirty="0"/>
              <a:t>Culturally sensitive mentoring workshop</a:t>
            </a:r>
          </a:p>
          <a:p>
            <a:endParaRPr lang="en-US" dirty="0"/>
          </a:p>
          <a:p>
            <a:r>
              <a:rPr lang="en-US" dirty="0"/>
              <a:t>Designing inclusive team cultures</a:t>
            </a:r>
          </a:p>
          <a:p>
            <a:endParaRPr lang="en-US" dirty="0"/>
          </a:p>
          <a:p>
            <a:r>
              <a:rPr lang="en-US" dirty="0"/>
              <a:t>Researcher Wellbeing</a:t>
            </a:r>
          </a:p>
          <a:p>
            <a:endParaRPr lang="en-US" dirty="0"/>
          </a:p>
          <a:p>
            <a:r>
              <a:rPr lang="en-US" dirty="0"/>
              <a:t>Supporting career development of ECRs</a:t>
            </a:r>
          </a:p>
          <a:p>
            <a:endParaRPr lang="en-US" dirty="0"/>
          </a:p>
          <a:p>
            <a:r>
              <a:rPr lang="en-US" dirty="0"/>
              <a:t>Research insights podcast series</a:t>
            </a:r>
          </a:p>
          <a:p>
            <a:endParaRPr lang="en-US" dirty="0"/>
          </a:p>
          <a:p>
            <a:r>
              <a:rPr lang="en-US" dirty="0"/>
              <a:t>Understanding experiences of FLF carers</a:t>
            </a:r>
          </a:p>
          <a:p>
            <a:endParaRPr lang="en-US" dirty="0"/>
          </a:p>
          <a:p>
            <a:r>
              <a:rPr lang="en-US" dirty="0"/>
              <a:t>LGBTQ+ mentoring &amp; community building</a:t>
            </a:r>
          </a:p>
        </p:txBody>
      </p:sp>
    </p:spTree>
    <p:extLst>
      <p:ext uri="{BB962C8B-B14F-4D97-AF65-F5344CB8AC3E}">
        <p14:creationId xmlns:p14="http://schemas.microsoft.com/office/powerpoint/2010/main" val="411318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F186-FC7A-CD1F-467C-04DC772A0DCA}"/>
              </a:ext>
            </a:extLst>
          </p:cNvPr>
          <p:cNvSpPr>
            <a:spLocks noGrp="1"/>
          </p:cNvSpPr>
          <p:nvPr>
            <p:ph type="title"/>
          </p:nvPr>
        </p:nvSpPr>
        <p:spPr/>
        <p:txBody>
          <a:bodyPr/>
          <a:lstStyle/>
          <a:p>
            <a:r>
              <a:rPr lang="en-US" dirty="0"/>
              <a:t>Funding support: Flexible creative fund</a:t>
            </a:r>
          </a:p>
        </p:txBody>
      </p:sp>
      <p:pic>
        <p:nvPicPr>
          <p:cNvPr id="4" name="Picture 3" descr="A screenshot of a blue screen&#10;&#10;AI-generated content may be incorrect.">
            <a:extLst>
              <a:ext uri="{FF2B5EF4-FFF2-40B4-BE49-F238E27FC236}">
                <a16:creationId xmlns:a16="http://schemas.microsoft.com/office/drawing/2014/main" id="{72D964BF-DDB2-F790-1A94-B7705A977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7772400" cy="4284298"/>
          </a:xfrm>
          <a:prstGeom prst="rect">
            <a:avLst/>
          </a:prstGeom>
        </p:spPr>
      </p:pic>
      <p:sp>
        <p:nvSpPr>
          <p:cNvPr id="6" name="TextBox 5">
            <a:extLst>
              <a:ext uri="{FF2B5EF4-FFF2-40B4-BE49-F238E27FC236}">
                <a16:creationId xmlns:a16="http://schemas.microsoft.com/office/drawing/2014/main" id="{BB349CC7-CAC6-CFD7-6CC8-A4DF58C092D0}"/>
              </a:ext>
            </a:extLst>
          </p:cNvPr>
          <p:cNvSpPr txBox="1"/>
          <p:nvPr/>
        </p:nvSpPr>
        <p:spPr>
          <a:xfrm>
            <a:off x="8610600" y="1825625"/>
            <a:ext cx="3446417" cy="4247317"/>
          </a:xfrm>
          <a:prstGeom prst="rect">
            <a:avLst/>
          </a:prstGeom>
          <a:solidFill>
            <a:schemeClr val="bg1"/>
          </a:solidFill>
        </p:spPr>
        <p:txBody>
          <a:bodyPr wrap="square" rtlCol="0">
            <a:spAutoFit/>
          </a:bodyPr>
          <a:lstStyle/>
          <a:p>
            <a:r>
              <a:rPr lang="en-US" dirty="0"/>
              <a:t>Global library project</a:t>
            </a:r>
          </a:p>
          <a:p>
            <a:endParaRPr lang="en-US" dirty="0"/>
          </a:p>
          <a:p>
            <a:r>
              <a:rPr lang="en-US" dirty="0"/>
              <a:t>Participatory research project</a:t>
            </a:r>
          </a:p>
          <a:p>
            <a:endParaRPr lang="en-US" dirty="0"/>
          </a:p>
          <a:p>
            <a:r>
              <a:rPr lang="en-US" dirty="0"/>
              <a:t>Algorithm Pattern Club</a:t>
            </a:r>
          </a:p>
          <a:p>
            <a:endParaRPr lang="en-US" dirty="0"/>
          </a:p>
          <a:p>
            <a:r>
              <a:rPr lang="en-US" dirty="0"/>
              <a:t>Piloting a deliberation approach to support decision makers to respond to ‘wicked problems’</a:t>
            </a:r>
          </a:p>
          <a:p>
            <a:endParaRPr lang="en-US" dirty="0"/>
          </a:p>
          <a:p>
            <a:r>
              <a:rPr lang="en-US" dirty="0"/>
              <a:t>Illustrating &amp; narrating anomalies</a:t>
            </a:r>
          </a:p>
          <a:p>
            <a:endParaRPr lang="en-US" dirty="0"/>
          </a:p>
          <a:p>
            <a:r>
              <a:rPr lang="en-US" dirty="0"/>
              <a:t>Sussex cancer research inaugural event</a:t>
            </a:r>
          </a:p>
          <a:p>
            <a:endParaRPr lang="en-US" dirty="0"/>
          </a:p>
        </p:txBody>
      </p:sp>
    </p:spTree>
    <p:extLst>
      <p:ext uri="{BB962C8B-B14F-4D97-AF65-F5344CB8AC3E}">
        <p14:creationId xmlns:p14="http://schemas.microsoft.com/office/powerpoint/2010/main" val="19188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6624-CCC0-FC34-3BA2-6A2A435B191D}"/>
              </a:ext>
            </a:extLst>
          </p:cNvPr>
          <p:cNvSpPr>
            <a:spLocks noGrp="1"/>
          </p:cNvSpPr>
          <p:nvPr>
            <p:ph type="title"/>
          </p:nvPr>
        </p:nvSpPr>
        <p:spPr/>
        <p:txBody>
          <a:bodyPr/>
          <a:lstStyle/>
          <a:p>
            <a:r>
              <a:rPr lang="en-US" dirty="0"/>
              <a:t>Funding support: communities of practice</a:t>
            </a:r>
          </a:p>
        </p:txBody>
      </p:sp>
      <p:sp>
        <p:nvSpPr>
          <p:cNvPr id="3" name="Content Placeholder 2">
            <a:extLst>
              <a:ext uri="{FF2B5EF4-FFF2-40B4-BE49-F238E27FC236}">
                <a16:creationId xmlns:a16="http://schemas.microsoft.com/office/drawing/2014/main" id="{CA32BA0C-685D-80A4-BD5B-253B7E61B517}"/>
              </a:ext>
            </a:extLst>
          </p:cNvPr>
          <p:cNvSpPr>
            <a:spLocks noGrp="1"/>
          </p:cNvSpPr>
          <p:nvPr>
            <p:ph idx="1"/>
          </p:nvPr>
        </p:nvSpPr>
        <p:spPr/>
        <p:txBody>
          <a:bodyPr/>
          <a:lstStyle/>
          <a:p>
            <a:endParaRPr lang="en-US" dirty="0"/>
          </a:p>
        </p:txBody>
      </p:sp>
      <p:pic>
        <p:nvPicPr>
          <p:cNvPr id="4" name="Picture 3" descr="A blue and white message&#10;&#10;AI-generated content may be incorrect.">
            <a:extLst>
              <a:ext uri="{FF2B5EF4-FFF2-40B4-BE49-F238E27FC236}">
                <a16:creationId xmlns:a16="http://schemas.microsoft.com/office/drawing/2014/main" id="{0C89025F-7992-5598-8235-5A33D20D5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7772400" cy="4284298"/>
          </a:xfrm>
          <a:prstGeom prst="rect">
            <a:avLst/>
          </a:prstGeom>
        </p:spPr>
      </p:pic>
    </p:spTree>
    <p:extLst>
      <p:ext uri="{BB962C8B-B14F-4D97-AF65-F5344CB8AC3E}">
        <p14:creationId xmlns:p14="http://schemas.microsoft.com/office/powerpoint/2010/main" val="84059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1F041-0FC4-704F-DD9D-551CE2CA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5E5B9-3D8C-870B-1358-F2735FF9D406}"/>
              </a:ext>
            </a:extLst>
          </p:cNvPr>
          <p:cNvSpPr>
            <a:spLocks noGrp="1"/>
          </p:cNvSpPr>
          <p:nvPr>
            <p:ph type="title"/>
          </p:nvPr>
        </p:nvSpPr>
        <p:spPr/>
        <p:txBody>
          <a:bodyPr/>
          <a:lstStyle/>
          <a:p>
            <a:r>
              <a:rPr lang="en-US" dirty="0"/>
              <a:t>Toolkits</a:t>
            </a:r>
          </a:p>
        </p:txBody>
      </p:sp>
      <p:pic>
        <p:nvPicPr>
          <p:cNvPr id="13" name="Picture 12" descr="A white background with black text&#10;&#10;AI-generated content may be incorrect.">
            <a:extLst>
              <a:ext uri="{FF2B5EF4-FFF2-40B4-BE49-F238E27FC236}">
                <a16:creationId xmlns:a16="http://schemas.microsoft.com/office/drawing/2014/main" id="{F9F9D511-9902-C01D-9D20-EAB3AA876F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723" y="3830374"/>
            <a:ext cx="7772400" cy="1900182"/>
          </a:xfrm>
          <a:prstGeom prst="rect">
            <a:avLst/>
          </a:prstGeom>
        </p:spPr>
      </p:pic>
      <p:pic>
        <p:nvPicPr>
          <p:cNvPr id="15" name="Picture 14" descr="A blue square with white text&#10;&#10;AI-generated content may be incorrect.">
            <a:extLst>
              <a:ext uri="{FF2B5EF4-FFF2-40B4-BE49-F238E27FC236}">
                <a16:creationId xmlns:a16="http://schemas.microsoft.com/office/drawing/2014/main" id="{053C7F84-DCF6-A44B-BB1A-D97522048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28818"/>
            <a:ext cx="7772400" cy="1900182"/>
          </a:xfrm>
          <a:prstGeom prst="rect">
            <a:avLst/>
          </a:prstGeom>
        </p:spPr>
      </p:pic>
    </p:spTree>
    <p:extLst>
      <p:ext uri="{BB962C8B-B14F-4D97-AF65-F5344CB8AC3E}">
        <p14:creationId xmlns:p14="http://schemas.microsoft.com/office/powerpoint/2010/main" val="2449989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363481BC114E438EC3E81B3D29921E" ma:contentTypeVersion="18" ma:contentTypeDescription="Create a new document." ma:contentTypeScope="" ma:versionID="c61aeada26c078ded38a1f5abca34555">
  <xsd:schema xmlns:xsd="http://www.w3.org/2001/XMLSchema" xmlns:xs="http://www.w3.org/2001/XMLSchema" xmlns:p="http://schemas.microsoft.com/office/2006/metadata/properties" xmlns:ns2="13fc6f49-9e44-4c08-88fd-93f21326d754" xmlns:ns3="a736c8a2-c427-4683-9009-279daccd4435" targetNamespace="http://schemas.microsoft.com/office/2006/metadata/properties" ma:root="true" ma:fieldsID="043d83b99422ed11d63411364a9ed91b" ns2:_="" ns3:_="">
    <xsd:import namespace="13fc6f49-9e44-4c08-88fd-93f21326d754"/>
    <xsd:import namespace="a736c8a2-c427-4683-9009-279daccd44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TaxCatchAll"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fc6f49-9e44-4c08-88fd-93f21326d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36c8a2-c427-4683-9009-279daccd44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bcf7fe3-a978-4390-ad8f-205bb4731e75}" ma:internalName="TaxCatchAll" ma:showField="CatchAllData" ma:web="a736c8a2-c427-4683-9009-279daccd44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fc6f49-9e44-4c08-88fd-93f21326d754">
      <Terms xmlns="http://schemas.microsoft.com/office/infopath/2007/PartnerControls"/>
    </lcf76f155ced4ddcb4097134ff3c332f>
    <TaxCatchAll xmlns="a736c8a2-c427-4683-9009-279daccd4435" xsi:nil="true"/>
  </documentManagement>
</p:properties>
</file>

<file path=customXml/itemProps1.xml><?xml version="1.0" encoding="utf-8"?>
<ds:datastoreItem xmlns:ds="http://schemas.openxmlformats.org/officeDocument/2006/customXml" ds:itemID="{DC6BB95A-7D01-4AFC-B940-BAF5D52A3368}">
  <ds:schemaRefs>
    <ds:schemaRef ds:uri="http://schemas.microsoft.com/sharepoint/v3/contenttype/forms"/>
  </ds:schemaRefs>
</ds:datastoreItem>
</file>

<file path=customXml/itemProps2.xml><?xml version="1.0" encoding="utf-8"?>
<ds:datastoreItem xmlns:ds="http://schemas.openxmlformats.org/officeDocument/2006/customXml" ds:itemID="{D8E3AEE2-D28D-4524-AE7A-F2CB797DC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fc6f49-9e44-4c08-88fd-93f21326d754"/>
    <ds:schemaRef ds:uri="a736c8a2-c427-4683-9009-279daccd4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5A3A02-8225-4274-A4EC-700C2397FF9E}">
  <ds:schemaRefs>
    <ds:schemaRef ds:uri="http://purl.org/dc/dcmitype/"/>
    <ds:schemaRef ds:uri="13fc6f49-9e44-4c08-88fd-93f21326d754"/>
    <ds:schemaRef ds:uri="http://purl.org/dc/elements/1.1/"/>
    <ds:schemaRef ds:uri="http://schemas.microsoft.com/office/2006/metadata/properties"/>
    <ds:schemaRef ds:uri="a736c8a2-c427-4683-9009-279daccd4435"/>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24765</TotalTime>
  <Words>703</Words>
  <Application>Microsoft Office PowerPoint</Application>
  <PresentationFormat>Widescreen</PresentationFormat>
  <Paragraphs>79</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Roboto</vt:lpstr>
      <vt:lpstr>Roboto Cn</vt:lpstr>
      <vt:lpstr>Office Theme</vt:lpstr>
      <vt:lpstr>PowerPoint Presentation</vt:lpstr>
      <vt:lpstr>What is a Future Leaders Fellow?</vt:lpstr>
      <vt:lpstr>PowerPoint Presentation</vt:lpstr>
      <vt:lpstr>Future Leaders Fellows Development Network</vt:lpstr>
      <vt:lpstr>PowerPoint Presentation</vt:lpstr>
      <vt:lpstr>Funding support: Plus Funds</vt:lpstr>
      <vt:lpstr>Funding support: Flexible creative fund</vt:lpstr>
      <vt:lpstr>Funding support: communities of practice</vt:lpstr>
      <vt:lpstr>Toolkits</vt:lpstr>
      <vt:lpstr>Toolkits</vt:lpstr>
      <vt:lpstr>Toolkits</vt:lpstr>
      <vt:lpstr>Toolkits</vt:lpstr>
      <vt:lpstr>Toolkits: FLF led</vt:lpstr>
      <vt:lpstr>FLFDN: enabling future research leaders</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Sarah</dc:creator>
  <cp:lastModifiedBy>Ruth O'Kelly</cp:lastModifiedBy>
  <cp:revision>250</cp:revision>
  <dcterms:created xsi:type="dcterms:W3CDTF">2020-11-24T10:39:53Z</dcterms:created>
  <dcterms:modified xsi:type="dcterms:W3CDTF">2025-05-09T11:03:27Z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0x01010082363481BC114E438EC3E81B3D29921E</vt:lpwstr>
  </property>
  <property fmtid="{D5CDD505-2E9C-101B-9397-08002B2CF9AE}" pid="3" name="MediaServiceImageTags">
    <vt:lpwstr/>
  </property>
</Properties>
</file>